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36"/>
  </p:notesMasterIdLst>
  <p:handoutMasterIdLst>
    <p:handoutMasterId r:id="rId37"/>
  </p:handoutMasterIdLst>
  <p:sldIdLst>
    <p:sldId id="545" r:id="rId2"/>
    <p:sldId id="727" r:id="rId3"/>
    <p:sldId id="709" r:id="rId4"/>
    <p:sldId id="691" r:id="rId5"/>
    <p:sldId id="687" r:id="rId6"/>
    <p:sldId id="730" r:id="rId7"/>
    <p:sldId id="627" r:id="rId8"/>
    <p:sldId id="724" r:id="rId9"/>
    <p:sldId id="735" r:id="rId10"/>
    <p:sldId id="737" r:id="rId11"/>
    <p:sldId id="588" r:id="rId12"/>
    <p:sldId id="605" r:id="rId13"/>
    <p:sldId id="736" r:id="rId14"/>
    <p:sldId id="731" r:id="rId15"/>
    <p:sldId id="603" r:id="rId16"/>
    <p:sldId id="732" r:id="rId17"/>
    <p:sldId id="710" r:id="rId18"/>
    <p:sldId id="652" r:id="rId19"/>
    <p:sldId id="698" r:id="rId20"/>
    <p:sldId id="699" r:id="rId21"/>
    <p:sldId id="700" r:id="rId22"/>
    <p:sldId id="713" r:id="rId23"/>
    <p:sldId id="703" r:id="rId24"/>
    <p:sldId id="706" r:id="rId25"/>
    <p:sldId id="688" r:id="rId26"/>
    <p:sldId id="693" r:id="rId27"/>
    <p:sldId id="694" r:id="rId28"/>
    <p:sldId id="695" r:id="rId29"/>
    <p:sldId id="707" r:id="rId30"/>
    <p:sldId id="705" r:id="rId31"/>
    <p:sldId id="701" r:id="rId32"/>
    <p:sldId id="650" r:id="rId33"/>
    <p:sldId id="702" r:id="rId34"/>
    <p:sldId id="537" r:id="rId35"/>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376092"/>
    <a:srgbClr val="F6FAEB"/>
    <a:srgbClr val="0600FF"/>
    <a:srgbClr val="00FF00"/>
    <a:srgbClr val="DBDCDB"/>
    <a:srgbClr val="FF00BF"/>
    <a:srgbClr val="8000FF"/>
    <a:srgbClr val="80FF00"/>
    <a:srgbClr val="D0D8E8"/>
    <a:srgbClr val="544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46" autoAdjust="0"/>
    <p:restoredTop sz="89331" autoAdjust="0"/>
  </p:normalViewPr>
  <p:slideViewPr>
    <p:cSldViewPr snapToGrid="0">
      <p:cViewPr>
        <p:scale>
          <a:sx n="88" d="100"/>
          <a:sy n="88" d="100"/>
        </p:scale>
        <p:origin x="2696" y="352"/>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5/20/19</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5/20/19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153196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in an overprovisioned environment merits special attention. Visualization workloads are different than simulation codes, so we need visualization-centric strategies to thrive in this power constrained environment.</a:t>
            </a:r>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dirty="0"/>
          </a:p>
        </p:txBody>
      </p:sp>
    </p:spTree>
    <p:extLst>
      <p:ext uri="{BB962C8B-B14F-4D97-AF65-F5344CB8AC3E}">
        <p14:creationId xmlns:p14="http://schemas.microsoft.com/office/powerpoint/2010/main" val="969180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workloads are different than that of the simulation, which normally have 1 key loop that can be optimized for better performance. The visualization community has hundreds of different visualization operations. The execution behaviors are highly variable across algorithms. </a:t>
            </a:r>
            <a:r>
              <a:rPr lang="en-US"/>
              <a:t>Further </a:t>
            </a:r>
            <a:r>
              <a:rPr lang="en-US" dirty="0"/>
              <a:t>complicating this space are the different configurations. In visualization, we often pipeline many of these algorithms together where the output of one operation is dependent on the data outputted from the previous operation. If want to optimize performance of the visualization pipeline, one strategy would be to optimize each algorithm individually. Since there are so many combinations, it is not practical to optimize each of these individually. Our study is foundational for understanding the execution… </a:t>
            </a:r>
          </a:p>
          <a:p>
            <a:endParaRPr lang="en-US" dirty="0"/>
          </a:p>
          <a:p>
            <a:endParaRPr lang="en-US" dirty="0"/>
          </a:p>
          <a:p>
            <a:endParaRPr lang="en-US" dirty="0"/>
          </a:p>
          <a:p>
            <a:r>
              <a:rPr lang="en-US" dirty="0"/>
              <a:t>There are many operations in visualization, which are highly varied (between each op)</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KMoreland</a:t>
            </a:r>
            <a:r>
              <a:rPr lang="en-US" dirty="0"/>
              <a:t>: However, this is not true for all visualization algorithms, many of which generate data conditionally based on the input values. With only a few exceptions, current parallel visualization functions completely ignore this load imbalance, which is considered tolerable when amortized over larger partitions.</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15</a:t>
            </a:fld>
            <a:endParaRPr lang="en-US" dirty="0"/>
          </a:p>
        </p:txBody>
      </p:sp>
    </p:spTree>
    <p:extLst>
      <p:ext uri="{BB962C8B-B14F-4D97-AF65-F5344CB8AC3E}">
        <p14:creationId xmlns:p14="http://schemas.microsoft.com/office/powerpoint/2010/main" val="3608345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research questions</a:t>
            </a:r>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dirty="0"/>
          </a:p>
        </p:txBody>
      </p:sp>
    </p:spTree>
    <p:extLst>
      <p:ext uri="{BB962C8B-B14F-4D97-AF65-F5344CB8AC3E}">
        <p14:creationId xmlns:p14="http://schemas.microsoft.com/office/powerpoint/2010/main" val="2054470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4022383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dirty="0"/>
          </a:p>
        </p:txBody>
      </p:sp>
    </p:spTree>
    <p:extLst>
      <p:ext uri="{BB962C8B-B14F-4D97-AF65-F5344CB8AC3E}">
        <p14:creationId xmlns:p14="http://schemas.microsoft.com/office/powerpoint/2010/main" val="2178514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P_ratio</a:t>
            </a:r>
            <a:r>
              <a:rPr lang="en-US" dirty="0"/>
              <a:t> = </a:t>
            </a:r>
            <a:r>
              <a:rPr lang="en-US" dirty="0" err="1"/>
              <a:t>Pdefault</a:t>
            </a:r>
            <a:r>
              <a:rPr lang="en-US" dirty="0"/>
              <a:t> / </a:t>
            </a:r>
            <a:r>
              <a:rPr lang="en-US" dirty="0" err="1"/>
              <a:t>Preduced</a:t>
            </a:r>
            <a:endParaRPr lang="en-US" dirty="0"/>
          </a:p>
          <a:p>
            <a:r>
              <a:rPr lang="en-US" dirty="0" err="1"/>
              <a:t>T_ratio</a:t>
            </a:r>
            <a:r>
              <a:rPr lang="en-US" dirty="0"/>
              <a:t> = </a:t>
            </a:r>
            <a:r>
              <a:rPr lang="en-US" dirty="0" err="1"/>
              <a:t>Treduced</a:t>
            </a:r>
            <a:r>
              <a:rPr lang="en-US" dirty="0"/>
              <a:t> / </a:t>
            </a:r>
            <a:r>
              <a:rPr lang="en-US" dirty="0" err="1"/>
              <a:t>Pdefault</a:t>
            </a:r>
            <a:endParaRPr lang="en-US" dirty="0"/>
          </a:p>
          <a:p>
            <a:r>
              <a:rPr lang="en-US" dirty="0" err="1"/>
              <a:t>F_ratio</a:t>
            </a:r>
            <a:r>
              <a:rPr lang="en-US" dirty="0"/>
              <a:t> = </a:t>
            </a:r>
            <a:r>
              <a:rPr lang="en-US" dirty="0" err="1"/>
              <a:t>F_default</a:t>
            </a:r>
            <a:r>
              <a:rPr lang="en-US" dirty="0"/>
              <a:t> / </a:t>
            </a:r>
            <a:r>
              <a:rPr lang="en-US"/>
              <a:t>Freduced</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dirty="0"/>
          </a:p>
        </p:txBody>
      </p:sp>
    </p:spTree>
    <p:extLst>
      <p:ext uri="{BB962C8B-B14F-4D97-AF65-F5344CB8AC3E}">
        <p14:creationId xmlns:p14="http://schemas.microsoft.com/office/powerpoint/2010/main" val="358395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power opportunity? These are algorithms that can achieve significant power savings without slowing down.</a:t>
            </a:r>
          </a:p>
          <a:p>
            <a:endParaRPr lang="en-US" dirty="0"/>
          </a:p>
          <a:p>
            <a:r>
              <a:rPr lang="en-US" dirty="0"/>
              <a:t>Ray tracing algorithm = find external faces, build acceleration structure, and trace rays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25</a:t>
            </a:fld>
            <a:endParaRPr lang="en-US" dirty="0"/>
          </a:p>
        </p:txBody>
      </p:sp>
    </p:spTree>
    <p:extLst>
      <p:ext uri="{BB962C8B-B14F-4D97-AF65-F5344CB8AC3E}">
        <p14:creationId xmlns:p14="http://schemas.microsoft.com/office/powerpoint/2010/main" val="2186479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Volren</a:t>
            </a:r>
            <a:r>
              <a:rPr lang="en-US" dirty="0"/>
              <a:t> = operation transitions to becoming more data intensive as the data set size increases (lower IPC)</a:t>
            </a:r>
          </a:p>
        </p:txBody>
      </p:sp>
      <p:sp>
        <p:nvSpPr>
          <p:cNvPr id="4" name="Slide Number Placeholder 3"/>
          <p:cNvSpPr>
            <a:spLocks noGrp="1"/>
          </p:cNvSpPr>
          <p:nvPr>
            <p:ph type="sldNum" sz="quarter" idx="5"/>
          </p:nvPr>
        </p:nvSpPr>
        <p:spPr/>
        <p:txBody>
          <a:bodyPr/>
          <a:lstStyle/>
          <a:p>
            <a:fld id="{4CFDF800-FE0E-A944-8AC1-D57C07B352FC}" type="slidenum">
              <a:rPr lang="en-US" smtClean="0"/>
              <a:pPr/>
              <a:t>30</a:t>
            </a:fld>
            <a:endParaRPr lang="en-US" dirty="0"/>
          </a:p>
        </p:txBody>
      </p:sp>
    </p:spTree>
    <p:extLst>
      <p:ext uri="{BB962C8B-B14F-4D97-AF65-F5344CB8AC3E}">
        <p14:creationId xmlns:p14="http://schemas.microsoft.com/office/powerpoint/2010/main" val="2152220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31</a:t>
            </a:fld>
            <a:endParaRPr lang="en-US" dirty="0"/>
          </a:p>
        </p:txBody>
      </p:sp>
    </p:spTree>
    <p:extLst>
      <p:ext uri="{BB962C8B-B14F-4D97-AF65-F5344CB8AC3E}">
        <p14:creationId xmlns:p14="http://schemas.microsoft.com/office/powerpoint/2010/main" val="473005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VTK </a:t>
            </a:r>
            <a:r>
              <a:rPr lang="en-US" dirty="0" err="1"/>
              <a:t>impelentation</a:t>
            </a:r>
            <a:r>
              <a:rPr lang="en-US" dirty="0"/>
              <a:t> of </a:t>
            </a:r>
            <a:r>
              <a:rPr lang="en-US" dirty="0" err="1"/>
              <a:t>isosurfacing</a:t>
            </a:r>
            <a:r>
              <a:rPr lang="en-US" dirty="0"/>
              <a:t>, which performs </a:t>
            </a:r>
            <a:r>
              <a:rPr lang="en-US" dirty="0" err="1"/>
              <a:t>isosurfacing</a:t>
            </a:r>
            <a:r>
              <a:rPr lang="en-US" dirty="0"/>
              <a:t> in a general way – works on many cell types, higher order elements</a:t>
            </a:r>
          </a:p>
          <a:p>
            <a:r>
              <a:rPr lang="en-US" dirty="0"/>
              <a:t>Designed for extensibility, but comes with performance tradeoffs</a:t>
            </a:r>
          </a:p>
        </p:txBody>
      </p:sp>
      <p:sp>
        <p:nvSpPr>
          <p:cNvPr id="4" name="Slide Number Placeholder 3"/>
          <p:cNvSpPr>
            <a:spLocks noGrp="1"/>
          </p:cNvSpPr>
          <p:nvPr>
            <p:ph type="sldNum" sz="quarter" idx="5"/>
          </p:nvPr>
        </p:nvSpPr>
        <p:spPr/>
        <p:txBody>
          <a:bodyPr/>
          <a:lstStyle/>
          <a:p>
            <a:fld id="{4CFDF800-FE0E-A944-8AC1-D57C07B352FC}" type="slidenum">
              <a:rPr lang="en-US" smtClean="0"/>
              <a:pPr/>
              <a:t>32</a:t>
            </a:fld>
            <a:endParaRPr lang="en-US" dirty="0"/>
          </a:p>
        </p:txBody>
      </p:sp>
    </p:spTree>
    <p:extLst>
      <p:ext uri="{BB962C8B-B14F-4D97-AF65-F5344CB8AC3E}">
        <p14:creationId xmlns:p14="http://schemas.microsoft.com/office/powerpoint/2010/main" val="1124439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study was motivated by the power limitations at </a:t>
            </a:r>
            <a:r>
              <a:rPr lang="en-US" dirty="0" err="1"/>
              <a:t>exascale</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2415272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System power usage is rising to unsustainable levels.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20-40MW cite: https://</a:t>
            </a:r>
            <a:r>
              <a:rPr lang="en-US" dirty="0" err="1"/>
              <a:t>science.energy.gov</a:t>
            </a:r>
            <a:r>
              <a:rPr lang="en-US" dirty="0"/>
              <a:t>/</a:t>
            </a:r>
            <a:r>
              <a:rPr lang="en-US" dirty="0" err="1"/>
              <a:t>ascr</a:t>
            </a:r>
            <a:r>
              <a:rPr lang="en-US" dirty="0"/>
              <a:t>/research/</a:t>
            </a:r>
            <a:r>
              <a:rPr lang="en-US" dirty="0" err="1"/>
              <a:t>scidac</a:t>
            </a:r>
            <a:r>
              <a:rPr lang="en-US" dirty="0"/>
              <a:t>/</a:t>
            </a:r>
            <a:r>
              <a:rPr lang="en-US" dirty="0" err="1"/>
              <a:t>exascale</a:t>
            </a:r>
            <a:r>
              <a:rPr lang="en-US" dirty="0"/>
              <a:t>-challenges/ (</a:t>
            </a:r>
            <a:r>
              <a:rPr lang="en-US" sz="1200" b="0" i="0" kern="1200" dirty="0">
                <a:solidFill>
                  <a:schemeClr val="tx1"/>
                </a:solidFill>
                <a:effectLst/>
                <a:latin typeface="Arial"/>
                <a:ea typeface="+mn-ea"/>
                <a:cs typeface="+mn-cs"/>
              </a:rPr>
              <a:t>3/5/2016)</a:t>
            </a:r>
            <a:endParaRPr lang="en-US" dirty="0"/>
          </a:p>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244517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mentioned, one strategy to improve power utilization is hardware overprovisioning or overprovisioning for short.</a:t>
            </a:r>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302929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Limiting the processor power usage can be done by enforcing a hard power limit.</a:t>
            </a:r>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dirty="0"/>
          </a:p>
        </p:txBody>
      </p:sp>
    </p:spTree>
    <p:extLst>
      <p:ext uri="{BB962C8B-B14F-4D97-AF65-F5344CB8AC3E}">
        <p14:creationId xmlns:p14="http://schemas.microsoft.com/office/powerpoint/2010/main" val="407422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power limitations at </a:t>
            </a:r>
            <a:r>
              <a:rPr lang="en-US" dirty="0" err="1"/>
              <a:t>esxascale</a:t>
            </a:r>
            <a:r>
              <a:rPr lang="en-US" dirty="0"/>
              <a:t> will affect all of the applications running on the system, from scientific simulation to visualization and analysis workloads. In order to reach our computational demands, we need to use the power wisely..</a:t>
            </a:r>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192590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main reasons why visualization is important in a power limited environment.</a:t>
            </a:r>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dirty="0"/>
          </a:p>
        </p:txBody>
      </p:sp>
    </p:spTree>
    <p:extLst>
      <p:ext uri="{BB962C8B-B14F-4D97-AF65-F5344CB8AC3E}">
        <p14:creationId xmlns:p14="http://schemas.microsoft.com/office/powerpoint/2010/main" val="62003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Visualize, analyze, and understand the data sets</a:t>
            </a:r>
          </a:p>
          <a:p>
            <a:endParaRPr lang="en-US" dirty="0"/>
          </a:p>
          <a:p>
            <a:r>
              <a:rPr lang="en-US" dirty="0"/>
              <a:t>Communicate examples – data analysis, images/movies</a:t>
            </a:r>
          </a:p>
          <a:p>
            <a:r>
              <a:rPr lang="en-US" dirty="0"/>
              <a:t>Validate examples – Data analysis, images/movies, comparison</a:t>
            </a:r>
          </a:p>
          <a:p>
            <a:r>
              <a:rPr lang="en-US" dirty="0"/>
              <a:t>Exploration examples – scientific discovery, debugging</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11</a:t>
            </a:fld>
            <a:endParaRPr lang="en-US" dirty="0"/>
          </a:p>
        </p:txBody>
      </p:sp>
    </p:spTree>
    <p:extLst>
      <p:ext uri="{BB962C8B-B14F-4D97-AF65-F5344CB8AC3E}">
        <p14:creationId xmlns:p14="http://schemas.microsoft.com/office/powerpoint/2010/main" val="3235667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Traditionally, visualization is accomplished with post hoc processing… This approach will not be feasible at </a:t>
            </a:r>
            <a:r>
              <a:rPr lang="en-US" sz="1200" dirty="0" err="1"/>
              <a:t>exascale</a:t>
            </a:r>
            <a:r>
              <a:rPr lang="en-US" sz="1200" dirty="0"/>
              <a:t> since the rate at which simulations generate data is greatly outpacing our ability to save it.</a:t>
            </a:r>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3122268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tiff"/><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0" y="3269959"/>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982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14" name="TextBox 13"/>
          <p:cNvSpPr txBox="1"/>
          <p:nvPr userDrawn="1"/>
        </p:nvSpPr>
        <p:spPr>
          <a:xfrm>
            <a:off x="116077" y="6372418"/>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LLNL-PRES-773637</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296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pic>
        <p:nvPicPr>
          <p:cNvPr id="15" name="Picture 14">
            <a:extLst>
              <a:ext uri="{FF2B5EF4-FFF2-40B4-BE49-F238E27FC236}">
                <a16:creationId xmlns:a16="http://schemas.microsoft.com/office/drawing/2014/main" id="{65E7015B-2898-294E-B365-9997EA53F533}"/>
              </a:ext>
            </a:extLst>
          </p:cNvPr>
          <p:cNvPicPr>
            <a:picLocks noChangeAspect="1"/>
          </p:cNvPicPr>
          <p:nvPr userDrawn="1"/>
        </p:nvPicPr>
        <p:blipFill>
          <a:blip r:embed="rId4"/>
          <a:stretch>
            <a:fillRect/>
          </a:stretch>
        </p:blipFill>
        <p:spPr>
          <a:xfrm>
            <a:off x="9747070" y="2336292"/>
            <a:ext cx="1947333" cy="1005840"/>
          </a:xfrm>
          <a:prstGeom prst="rect">
            <a:avLst/>
          </a:prstGeom>
        </p:spPr>
      </p:pic>
      <p:sp>
        <p:nvSpPr>
          <p:cNvPr id="22" name="Text Placeholder 2">
            <a:extLst>
              <a:ext uri="{FF2B5EF4-FFF2-40B4-BE49-F238E27FC236}">
                <a16:creationId xmlns:a16="http://schemas.microsoft.com/office/drawing/2014/main" id="{5E54533D-232D-F944-998A-C613A658CD52}"/>
              </a:ext>
            </a:extLst>
          </p:cNvPr>
          <p:cNvSpPr>
            <a:spLocks noGrp="1"/>
          </p:cNvSpPr>
          <p:nvPr>
            <p:ph type="body" sz="quarter" idx="15" hasCustomPrompt="1"/>
          </p:nvPr>
        </p:nvSpPr>
        <p:spPr>
          <a:xfrm>
            <a:off x="5852160" y="3419856"/>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p:txBody>
      </p:sp>
      <p:sp>
        <p:nvSpPr>
          <p:cNvPr id="23" name="Text Placeholder 3">
            <a:extLst>
              <a:ext uri="{FF2B5EF4-FFF2-40B4-BE49-F238E27FC236}">
                <a16:creationId xmlns:a16="http://schemas.microsoft.com/office/drawing/2014/main" id="{58CF1331-1EBC-844F-8450-0D8979283379}"/>
              </a:ext>
            </a:extLst>
          </p:cNvPr>
          <p:cNvSpPr>
            <a:spLocks noGrp="1"/>
          </p:cNvSpPr>
          <p:nvPr>
            <p:ph type="body" sz="quarter" idx="16" hasCustomPrompt="1"/>
          </p:nvPr>
        </p:nvSpPr>
        <p:spPr>
          <a:xfrm>
            <a:off x="622300" y="3419856"/>
            <a:ext cx="1225550" cy="355600"/>
          </a:xfrm>
        </p:spPr>
        <p:txBody>
          <a:bodyPr>
            <a:normAutofit/>
          </a:bodyPr>
          <a:lstStyle>
            <a:lvl1pPr marL="57150" indent="0">
              <a:buNone/>
              <a:defRPr sz="1600"/>
            </a:lvl1pPr>
          </a:lstStyle>
          <a:p>
            <a:pPr lvl="0"/>
            <a:r>
              <a:rPr lang="en-US" dirty="0"/>
              <a:t>Date</a:t>
            </a:r>
          </a:p>
        </p:txBody>
      </p:sp>
      <p:sp>
        <p:nvSpPr>
          <p:cNvPr id="24" name="Text Placeholder 2">
            <a:extLst>
              <a:ext uri="{FF2B5EF4-FFF2-40B4-BE49-F238E27FC236}">
                <a16:creationId xmlns:a16="http://schemas.microsoft.com/office/drawing/2014/main" id="{68C402F6-88CF-E84A-834F-69AE98659F2F}"/>
              </a:ext>
            </a:extLst>
          </p:cNvPr>
          <p:cNvSpPr>
            <a:spLocks noGrp="1"/>
          </p:cNvSpPr>
          <p:nvPr>
            <p:ph type="body" sz="quarter" idx="17" hasCustomPrompt="1"/>
          </p:nvPr>
        </p:nvSpPr>
        <p:spPr>
          <a:xfrm>
            <a:off x="5852160" y="3671117"/>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Title</a:t>
            </a:r>
          </a:p>
        </p:txBody>
      </p:sp>
      <p:pic>
        <p:nvPicPr>
          <p:cNvPr id="16" name="Picture 15">
            <a:extLst>
              <a:ext uri="{FF2B5EF4-FFF2-40B4-BE49-F238E27FC236}">
                <a16:creationId xmlns:a16="http://schemas.microsoft.com/office/drawing/2014/main" id="{381B199E-9B1E-5E4B-9ADF-862919D49A62}"/>
              </a:ext>
            </a:extLst>
          </p:cNvPr>
          <p:cNvPicPr>
            <a:picLocks noChangeAspect="1"/>
          </p:cNvPicPr>
          <p:nvPr userDrawn="1"/>
        </p:nvPicPr>
        <p:blipFill>
          <a:blip r:embed="rId5"/>
          <a:stretch>
            <a:fillRect/>
          </a:stretch>
        </p:blipFill>
        <p:spPr>
          <a:xfrm>
            <a:off x="7867740" y="6415769"/>
            <a:ext cx="1865376" cy="37975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1098524" y="2210436"/>
            <a:ext cx="3602736" cy="607768"/>
          </a:xfrm>
          <a:prstGeom prst="rect">
            <a:avLst/>
          </a:prstGeom>
        </p:spPr>
      </p:pic>
      <p:sp>
        <p:nvSpPr>
          <p:cNvPr id="4" name="Rectangle 3">
            <a:extLst>
              <a:ext uri="{FF2B5EF4-FFF2-40B4-BE49-F238E27FC236}">
                <a16:creationId xmlns:a16="http://schemas.microsoft.com/office/drawing/2014/main" id="{7F749544-5EB0-404C-9A83-271FF82661BE}"/>
              </a:ext>
            </a:extLst>
          </p:cNvPr>
          <p:cNvSpPr/>
          <p:nvPr userDrawn="1"/>
        </p:nvSpPr>
        <p:spPr>
          <a:xfrm>
            <a:off x="5854700" y="4896502"/>
            <a:ext cx="56134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pic>
        <p:nvPicPr>
          <p:cNvPr id="7" name="Picture 6">
            <a:extLst>
              <a:ext uri="{FF2B5EF4-FFF2-40B4-BE49-F238E27FC236}">
                <a16:creationId xmlns:a16="http://schemas.microsoft.com/office/drawing/2014/main" id="{5438D481-D0EE-0240-9F51-6461AD49570B}"/>
              </a:ext>
            </a:extLst>
          </p:cNvPr>
          <p:cNvPicPr>
            <a:picLocks noChangeAspect="1"/>
          </p:cNvPicPr>
          <p:nvPr userDrawn="1"/>
        </p:nvPicPr>
        <p:blipFill>
          <a:blip r:embed="rId3"/>
          <a:stretch>
            <a:fillRect/>
          </a:stretch>
        </p:blipFill>
        <p:spPr>
          <a:xfrm>
            <a:off x="1098524" y="3869467"/>
            <a:ext cx="3602736" cy="733443"/>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5.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2"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dirty="0"/>
              <a:t>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LLNL-PRES-773637</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userDrawn="1"/>
        </p:nvPicPr>
        <p:blipFill rotWithShape="1">
          <a:blip r:embed="rId13"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pic>
        <p:nvPicPr>
          <p:cNvPr id="9" name="Picture 8">
            <a:extLst>
              <a:ext uri="{FF2B5EF4-FFF2-40B4-BE49-F238E27FC236}">
                <a16:creationId xmlns:a16="http://schemas.microsoft.com/office/drawing/2014/main" id="{890E0C2A-A9C9-FB4A-90FB-2A76E4A04B64}"/>
              </a:ext>
            </a:extLst>
          </p:cNvPr>
          <p:cNvPicPr>
            <a:picLocks noChangeAspect="1"/>
          </p:cNvPicPr>
          <p:nvPr userDrawn="1"/>
        </p:nvPicPr>
        <p:blipFill>
          <a:blip r:embed="rId14"/>
          <a:stretch>
            <a:fillRect/>
          </a:stretch>
        </p:blipFill>
        <p:spPr>
          <a:xfrm>
            <a:off x="5619061" y="6451370"/>
            <a:ext cx="945804" cy="365760"/>
          </a:xfrm>
          <a:prstGeom prst="rect">
            <a:avLst/>
          </a:prstGeom>
        </p:spPr>
      </p:pic>
      <p:pic>
        <p:nvPicPr>
          <p:cNvPr id="12" name="Picture 11">
            <a:extLst>
              <a:ext uri="{FF2B5EF4-FFF2-40B4-BE49-F238E27FC236}">
                <a16:creationId xmlns:a16="http://schemas.microsoft.com/office/drawing/2014/main" id="{D08864C5-5E9D-6841-AC6E-4E4304A0411D}"/>
              </a:ext>
            </a:extLst>
          </p:cNvPr>
          <p:cNvPicPr>
            <a:picLocks noChangeAspect="1"/>
          </p:cNvPicPr>
          <p:nvPr userDrawn="1"/>
        </p:nvPicPr>
        <p:blipFill>
          <a:blip r:embed="rId15"/>
          <a:stretch>
            <a:fillRect/>
          </a:stretch>
        </p:blipFill>
        <p:spPr>
          <a:xfrm>
            <a:off x="2830185" y="6461608"/>
            <a:ext cx="1850317" cy="393192"/>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emf"/><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4F3B-2F45-0245-B17D-6427379FA038}"/>
              </a:ext>
            </a:extLst>
          </p:cNvPr>
          <p:cNvSpPr>
            <a:spLocks noGrp="1"/>
          </p:cNvSpPr>
          <p:nvPr>
            <p:ph type="title"/>
          </p:nvPr>
        </p:nvSpPr>
        <p:spPr/>
        <p:txBody>
          <a:bodyPr/>
          <a:lstStyle/>
          <a:p>
            <a:r>
              <a:rPr lang="en-US" dirty="0"/>
              <a:t>Power and Performance Tradeoffs</a:t>
            </a:r>
            <a:br>
              <a:rPr lang="en-US" dirty="0"/>
            </a:br>
            <a:r>
              <a:rPr lang="en-US" dirty="0"/>
              <a:t>for Visualization Algorithms</a:t>
            </a:r>
          </a:p>
        </p:txBody>
      </p:sp>
      <p:sp>
        <p:nvSpPr>
          <p:cNvPr id="3" name="Text Placeholder 2">
            <a:extLst>
              <a:ext uri="{FF2B5EF4-FFF2-40B4-BE49-F238E27FC236}">
                <a16:creationId xmlns:a16="http://schemas.microsoft.com/office/drawing/2014/main" id="{05381D42-ADFF-FB46-AC3E-A03B55F46ACB}"/>
              </a:ext>
            </a:extLst>
          </p:cNvPr>
          <p:cNvSpPr>
            <a:spLocks noGrp="1"/>
          </p:cNvSpPr>
          <p:nvPr>
            <p:ph type="body" sz="quarter" idx="13"/>
          </p:nvPr>
        </p:nvSpPr>
        <p:spPr/>
        <p:txBody>
          <a:bodyPr/>
          <a:lstStyle/>
          <a:p>
            <a:r>
              <a:rPr lang="en-US" sz="2200" dirty="0"/>
              <a:t>IPDPS’19, Rio de Janeiro, Brazil</a:t>
            </a:r>
          </a:p>
        </p:txBody>
      </p:sp>
      <p:sp>
        <p:nvSpPr>
          <p:cNvPr id="4" name="Text Placeholder 3">
            <a:extLst>
              <a:ext uri="{FF2B5EF4-FFF2-40B4-BE49-F238E27FC236}">
                <a16:creationId xmlns:a16="http://schemas.microsoft.com/office/drawing/2014/main" id="{9F15ED72-12F5-E64F-B1F7-609082D1E11E}"/>
              </a:ext>
            </a:extLst>
          </p:cNvPr>
          <p:cNvSpPr>
            <a:spLocks noGrp="1"/>
          </p:cNvSpPr>
          <p:nvPr>
            <p:ph type="body" sz="quarter" idx="15"/>
          </p:nvPr>
        </p:nvSpPr>
        <p:spPr>
          <a:xfrm>
            <a:off x="6239435" y="3419855"/>
            <a:ext cx="5368365" cy="607021"/>
          </a:xfrm>
        </p:spPr>
        <p:txBody>
          <a:bodyPr/>
          <a:lstStyle/>
          <a:p>
            <a:r>
              <a:rPr lang="en-US" sz="2200" u="sng" dirty="0"/>
              <a:t>Stephanie Labasan</a:t>
            </a:r>
            <a:r>
              <a:rPr lang="en-US" sz="2200" dirty="0"/>
              <a:t>, </a:t>
            </a:r>
            <a:r>
              <a:rPr lang="en-US" sz="2200" i="1" dirty="0"/>
              <a:t>LLNL, Univ. of Oregon</a:t>
            </a:r>
          </a:p>
          <a:p>
            <a:r>
              <a:rPr lang="en-US" sz="2200" dirty="0"/>
              <a:t>Matthew Larsen, Hank Childs, Barry Rountree</a:t>
            </a:r>
          </a:p>
        </p:txBody>
      </p:sp>
      <p:sp>
        <p:nvSpPr>
          <p:cNvPr id="5" name="Text Placeholder 4">
            <a:extLst>
              <a:ext uri="{FF2B5EF4-FFF2-40B4-BE49-F238E27FC236}">
                <a16:creationId xmlns:a16="http://schemas.microsoft.com/office/drawing/2014/main" id="{C4373149-1F1E-D54F-88A5-4FF2E902B6C9}"/>
              </a:ext>
            </a:extLst>
          </p:cNvPr>
          <p:cNvSpPr>
            <a:spLocks noGrp="1"/>
          </p:cNvSpPr>
          <p:nvPr>
            <p:ph type="body" sz="quarter" idx="16"/>
          </p:nvPr>
        </p:nvSpPr>
        <p:spPr>
          <a:xfrm>
            <a:off x="622300" y="3419856"/>
            <a:ext cx="1948622" cy="355600"/>
          </a:xfrm>
        </p:spPr>
        <p:txBody>
          <a:bodyPr>
            <a:noAutofit/>
          </a:bodyPr>
          <a:lstStyle/>
          <a:p>
            <a:r>
              <a:rPr lang="en-US" sz="2200" dirty="0"/>
              <a:t>21 May 2019</a:t>
            </a:r>
          </a:p>
        </p:txBody>
      </p:sp>
    </p:spTree>
    <p:extLst>
      <p:ext uri="{BB962C8B-B14F-4D97-AF65-F5344CB8AC3E}">
        <p14:creationId xmlns:p14="http://schemas.microsoft.com/office/powerpoint/2010/main" val="308576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5F6C0-AD7F-4B47-B5E5-273DCC1DED72}"/>
              </a:ext>
            </a:extLst>
          </p:cNvPr>
          <p:cNvSpPr>
            <a:spLocks noGrp="1"/>
          </p:cNvSpPr>
          <p:nvPr>
            <p:ph idx="1"/>
          </p:nvPr>
        </p:nvSpPr>
        <p:spPr/>
        <p:txBody>
          <a:bodyPr>
            <a:normAutofit/>
          </a:bodyPr>
          <a:lstStyle/>
          <a:p>
            <a:r>
              <a:rPr lang="en-US" dirty="0"/>
              <a:t>#1: Visualization is important for scientific insight</a:t>
            </a:r>
          </a:p>
          <a:p>
            <a:endParaRPr lang="en-US" dirty="0"/>
          </a:p>
          <a:p>
            <a:r>
              <a:rPr lang="en-US" dirty="0"/>
              <a:t>#2: Visualization can use significant resources on the HPC system (10-20% of the total runtime)</a:t>
            </a:r>
          </a:p>
          <a:p>
            <a:endParaRPr lang="en-US" dirty="0"/>
          </a:p>
          <a:p>
            <a:r>
              <a:rPr lang="en-US" dirty="0"/>
              <a:t>#3: With overprovisioning, visualization workloads respond differently than simulation workloads</a:t>
            </a:r>
          </a:p>
          <a:p>
            <a:pPr lvl="1"/>
            <a:r>
              <a:rPr lang="en-US" sz="2400" dirty="0"/>
              <a:t>(discussed in overprovisioning/visualization section)</a:t>
            </a:r>
          </a:p>
        </p:txBody>
      </p:sp>
      <p:sp>
        <p:nvSpPr>
          <p:cNvPr id="3" name="Title 2">
            <a:extLst>
              <a:ext uri="{FF2B5EF4-FFF2-40B4-BE49-F238E27FC236}">
                <a16:creationId xmlns:a16="http://schemas.microsoft.com/office/drawing/2014/main" id="{B1778A28-F412-714F-A51E-E84C5ECBD551}"/>
              </a:ext>
            </a:extLst>
          </p:cNvPr>
          <p:cNvSpPr>
            <a:spLocks noGrp="1"/>
          </p:cNvSpPr>
          <p:nvPr>
            <p:ph type="title"/>
          </p:nvPr>
        </p:nvSpPr>
        <p:spPr/>
        <p:txBody>
          <a:bodyPr/>
          <a:lstStyle/>
          <a:p>
            <a:r>
              <a:rPr lang="en-US" dirty="0"/>
              <a:t>Why visualization?</a:t>
            </a:r>
          </a:p>
        </p:txBody>
      </p:sp>
    </p:spTree>
    <p:extLst>
      <p:ext uri="{BB962C8B-B14F-4D97-AF65-F5344CB8AC3E}">
        <p14:creationId xmlns:p14="http://schemas.microsoft.com/office/powerpoint/2010/main" val="27318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F3BFC5-7568-EE4B-A6F8-DDA6939802D5}"/>
              </a:ext>
            </a:extLst>
          </p:cNvPr>
          <p:cNvSpPr>
            <a:spLocks noGrp="1"/>
          </p:cNvSpPr>
          <p:nvPr>
            <p:ph idx="1"/>
          </p:nvPr>
        </p:nvSpPr>
        <p:spPr/>
        <p:txBody>
          <a:bodyPr/>
          <a:lstStyle/>
          <a:p>
            <a:r>
              <a:rPr lang="en-US" dirty="0"/>
              <a:t>Central actor in the scientific discovery process:</a:t>
            </a:r>
          </a:p>
          <a:p>
            <a:pPr lvl="1"/>
            <a:r>
              <a:rPr lang="en-US" sz="2400" dirty="0"/>
              <a:t>Three use cases:</a:t>
            </a:r>
          </a:p>
          <a:p>
            <a:pPr lvl="2"/>
            <a:r>
              <a:rPr lang="en-US" sz="2400" dirty="0"/>
              <a:t>Communicate</a:t>
            </a:r>
          </a:p>
          <a:p>
            <a:pPr lvl="2"/>
            <a:r>
              <a:rPr lang="en-US" sz="2400" dirty="0"/>
              <a:t>Validate</a:t>
            </a:r>
          </a:p>
          <a:p>
            <a:pPr lvl="2"/>
            <a:r>
              <a:rPr lang="en-US" sz="2400" dirty="0"/>
              <a:t>Explore</a:t>
            </a:r>
          </a:p>
        </p:txBody>
      </p:sp>
      <p:sp>
        <p:nvSpPr>
          <p:cNvPr id="3" name="Title 2">
            <a:extLst>
              <a:ext uri="{FF2B5EF4-FFF2-40B4-BE49-F238E27FC236}">
                <a16:creationId xmlns:a16="http://schemas.microsoft.com/office/drawing/2014/main" id="{3C545697-0C14-4D47-BCA8-584BCBDAA225}"/>
              </a:ext>
            </a:extLst>
          </p:cNvPr>
          <p:cNvSpPr>
            <a:spLocks noGrp="1"/>
          </p:cNvSpPr>
          <p:nvPr>
            <p:ph type="title"/>
          </p:nvPr>
        </p:nvSpPr>
        <p:spPr/>
        <p:txBody>
          <a:bodyPr/>
          <a:lstStyle/>
          <a:p>
            <a:r>
              <a:rPr lang="en-US" dirty="0"/>
              <a:t>#1: Visualization is important for understanding scientific simulation data</a:t>
            </a:r>
          </a:p>
        </p:txBody>
      </p:sp>
      <p:grpSp>
        <p:nvGrpSpPr>
          <p:cNvPr id="15" name="Group 14">
            <a:extLst>
              <a:ext uri="{FF2B5EF4-FFF2-40B4-BE49-F238E27FC236}">
                <a16:creationId xmlns:a16="http://schemas.microsoft.com/office/drawing/2014/main" id="{1F75C8AD-086C-C141-A051-FA7E60A175E6}"/>
              </a:ext>
            </a:extLst>
          </p:cNvPr>
          <p:cNvGrpSpPr/>
          <p:nvPr/>
        </p:nvGrpSpPr>
        <p:grpSpPr>
          <a:xfrm>
            <a:off x="609257" y="1994534"/>
            <a:ext cx="10321508" cy="4169039"/>
            <a:chOff x="609257" y="1994534"/>
            <a:chExt cx="10321508" cy="4169039"/>
          </a:xfrm>
        </p:grpSpPr>
        <p:grpSp>
          <p:nvGrpSpPr>
            <p:cNvPr id="4" name="Group 3">
              <a:extLst>
                <a:ext uri="{FF2B5EF4-FFF2-40B4-BE49-F238E27FC236}">
                  <a16:creationId xmlns:a16="http://schemas.microsoft.com/office/drawing/2014/main" id="{D3CF81EE-A69B-0042-987D-A1BB5B8C00FE}"/>
                </a:ext>
              </a:extLst>
            </p:cNvPr>
            <p:cNvGrpSpPr>
              <a:grpSpLocks noChangeAspect="1"/>
            </p:cNvGrpSpPr>
            <p:nvPr/>
          </p:nvGrpSpPr>
          <p:grpSpPr>
            <a:xfrm>
              <a:off x="3809591" y="1994534"/>
              <a:ext cx="6769126" cy="1306985"/>
              <a:chOff x="1259456" y="3571336"/>
              <a:chExt cx="11606554" cy="1762664"/>
            </a:xfrm>
          </p:grpSpPr>
          <p:sp>
            <p:nvSpPr>
              <p:cNvPr id="5" name="Can 4">
                <a:extLst>
                  <a:ext uri="{FF2B5EF4-FFF2-40B4-BE49-F238E27FC236}">
                    <a16:creationId xmlns:a16="http://schemas.microsoft.com/office/drawing/2014/main" id="{807FA344-0745-F441-A1B1-2B51912D0A55}"/>
                  </a:ext>
                </a:extLst>
              </p:cNvPr>
              <p:cNvSpPr/>
              <p:nvPr/>
            </p:nvSpPr>
            <p:spPr>
              <a:xfrm>
                <a:off x="1259456" y="3571336"/>
                <a:ext cx="1656272" cy="1762664"/>
              </a:xfrm>
              <a:prstGeom prst="ca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Sim</a:t>
                </a:r>
              </a:p>
              <a:p>
                <a:pPr algn="ctr"/>
                <a:r>
                  <a:rPr lang="en-US" dirty="0"/>
                  <a:t>Data</a:t>
                </a:r>
              </a:p>
            </p:txBody>
          </p:sp>
          <p:sp>
            <p:nvSpPr>
              <p:cNvPr id="6" name="Rectangle 5">
                <a:extLst>
                  <a:ext uri="{FF2B5EF4-FFF2-40B4-BE49-F238E27FC236}">
                    <a16:creationId xmlns:a16="http://schemas.microsoft.com/office/drawing/2014/main" id="{7C000017-FAB2-A442-8A02-F647F73B37EE}"/>
                  </a:ext>
                </a:extLst>
              </p:cNvPr>
              <p:cNvSpPr/>
              <p:nvPr/>
            </p:nvSpPr>
            <p:spPr>
              <a:xfrm>
                <a:off x="3916393" y="3926457"/>
                <a:ext cx="2380890" cy="105242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a:p>
                <a:pPr algn="ctr"/>
                <a:r>
                  <a:rPr lang="en-US" dirty="0"/>
                  <a:t>Visualization Algorithms</a:t>
                </a:r>
              </a:p>
              <a:p>
                <a:pPr algn="ctr"/>
                <a:endParaRPr lang="en-US" dirty="0"/>
              </a:p>
            </p:txBody>
          </p:sp>
          <p:sp>
            <p:nvSpPr>
              <p:cNvPr id="7" name="Rectangle 6">
                <a:extLst>
                  <a:ext uri="{FF2B5EF4-FFF2-40B4-BE49-F238E27FC236}">
                    <a16:creationId xmlns:a16="http://schemas.microsoft.com/office/drawing/2014/main" id="{0CBE8CCE-4E49-C84E-BC3C-F06FC813D5C4}"/>
                  </a:ext>
                </a:extLst>
              </p:cNvPr>
              <p:cNvSpPr/>
              <p:nvPr/>
            </p:nvSpPr>
            <p:spPr>
              <a:xfrm>
                <a:off x="7216859" y="3927895"/>
                <a:ext cx="2380890" cy="105242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r>
                  <a:rPr lang="en-US" dirty="0"/>
                  <a:t>Render</a:t>
                </a:r>
              </a:p>
              <a:p>
                <a:pPr algn="ctr"/>
                <a:r>
                  <a:rPr lang="en-US" dirty="0"/>
                  <a:t>Image(s)</a:t>
                </a:r>
              </a:p>
              <a:p>
                <a:pPr algn="ctr"/>
                <a:endParaRPr lang="en-US" dirty="0"/>
              </a:p>
            </p:txBody>
          </p:sp>
          <p:sp>
            <p:nvSpPr>
              <p:cNvPr id="8" name="Rectangle 7">
                <a:extLst>
                  <a:ext uri="{FF2B5EF4-FFF2-40B4-BE49-F238E27FC236}">
                    <a16:creationId xmlns:a16="http://schemas.microsoft.com/office/drawing/2014/main" id="{A3964F7E-1510-B841-B65E-B98A2D45C9BE}"/>
                  </a:ext>
                </a:extLst>
              </p:cNvPr>
              <p:cNvSpPr/>
              <p:nvPr/>
            </p:nvSpPr>
            <p:spPr>
              <a:xfrm>
                <a:off x="10485120" y="3925020"/>
                <a:ext cx="2380890" cy="105242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Display</a:t>
                </a:r>
                <a:endParaRPr lang="en-US" dirty="0"/>
              </a:p>
            </p:txBody>
          </p:sp>
          <p:cxnSp>
            <p:nvCxnSpPr>
              <p:cNvPr id="9" name="Straight Arrow Connector 8">
                <a:extLst>
                  <a:ext uri="{FF2B5EF4-FFF2-40B4-BE49-F238E27FC236}">
                    <a16:creationId xmlns:a16="http://schemas.microsoft.com/office/drawing/2014/main" id="{90E6DD8C-5B09-9146-ACC0-A19C39743996}"/>
                  </a:ext>
                </a:extLst>
              </p:cNvPr>
              <p:cNvCxnSpPr>
                <a:stCxn id="5" idx="4"/>
                <a:endCxn id="6" idx="1"/>
              </p:cNvCxnSpPr>
              <p:nvPr/>
            </p:nvCxnSpPr>
            <p:spPr>
              <a:xfrm>
                <a:off x="2915728" y="4452668"/>
                <a:ext cx="1000665" cy="0"/>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cxnSp>
            <p:nvCxnSpPr>
              <p:cNvPr id="10" name="Straight Arrow Connector 9">
                <a:extLst>
                  <a:ext uri="{FF2B5EF4-FFF2-40B4-BE49-F238E27FC236}">
                    <a16:creationId xmlns:a16="http://schemas.microsoft.com/office/drawing/2014/main" id="{D4ED7E49-F01B-C74E-9F20-8FBD7F464B6C}"/>
                  </a:ext>
                </a:extLst>
              </p:cNvPr>
              <p:cNvCxnSpPr>
                <a:endCxn id="7" idx="1"/>
              </p:cNvCxnSpPr>
              <p:nvPr/>
            </p:nvCxnSpPr>
            <p:spPr>
              <a:xfrm flipV="1">
                <a:off x="6314535" y="4454106"/>
                <a:ext cx="902324" cy="9184"/>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cxnSp>
            <p:nvCxnSpPr>
              <p:cNvPr id="11" name="Straight Arrow Connector 10">
                <a:extLst>
                  <a:ext uri="{FF2B5EF4-FFF2-40B4-BE49-F238E27FC236}">
                    <a16:creationId xmlns:a16="http://schemas.microsoft.com/office/drawing/2014/main" id="{C293202A-2793-C642-A0E6-A3F1D578930E}"/>
                  </a:ext>
                </a:extLst>
              </p:cNvPr>
              <p:cNvCxnSpPr/>
              <p:nvPr/>
            </p:nvCxnSpPr>
            <p:spPr>
              <a:xfrm flipV="1">
                <a:off x="9590273" y="4466147"/>
                <a:ext cx="902324" cy="9184"/>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grpSp>
        <p:pic>
          <p:nvPicPr>
            <p:cNvPr id="12" name="Picture 11">
              <a:extLst>
                <a:ext uri="{FF2B5EF4-FFF2-40B4-BE49-F238E27FC236}">
                  <a16:creationId xmlns:a16="http://schemas.microsoft.com/office/drawing/2014/main" id="{A938D42B-9A7B-2D47-ACDB-4BF983905919}"/>
                </a:ext>
              </a:extLst>
            </p:cNvPr>
            <p:cNvPicPr>
              <a:picLocks noChangeAspect="1"/>
            </p:cNvPicPr>
            <p:nvPr/>
          </p:nvPicPr>
          <p:blipFill rotWithShape="1">
            <a:blip r:embed="rId3"/>
            <a:srcRect t="13076" r="12569" b="4249"/>
            <a:stretch/>
          </p:blipFill>
          <p:spPr>
            <a:xfrm>
              <a:off x="7850848" y="3258280"/>
              <a:ext cx="3079917" cy="2905293"/>
            </a:xfrm>
            <a:prstGeom prst="rect">
              <a:avLst/>
            </a:prstGeom>
          </p:spPr>
        </p:pic>
        <p:grpSp>
          <p:nvGrpSpPr>
            <p:cNvPr id="13" name="Group 12">
              <a:extLst>
                <a:ext uri="{FF2B5EF4-FFF2-40B4-BE49-F238E27FC236}">
                  <a16:creationId xmlns:a16="http://schemas.microsoft.com/office/drawing/2014/main" id="{9746F840-71C8-154B-A2E2-7E8D1EA73DCD}"/>
                </a:ext>
              </a:extLst>
            </p:cNvPr>
            <p:cNvGrpSpPr>
              <a:grpSpLocks noChangeAspect="1"/>
            </p:cNvGrpSpPr>
            <p:nvPr/>
          </p:nvGrpSpPr>
          <p:grpSpPr>
            <a:xfrm>
              <a:off x="609257" y="4155345"/>
              <a:ext cx="7241934" cy="1399227"/>
              <a:chOff x="878941" y="4225518"/>
              <a:chExt cx="5999282" cy="1159132"/>
            </a:xfrm>
          </p:grpSpPr>
          <p:pic>
            <p:nvPicPr>
              <p:cNvPr id="16" name="Picture 15">
                <a:extLst>
                  <a:ext uri="{FF2B5EF4-FFF2-40B4-BE49-F238E27FC236}">
                    <a16:creationId xmlns:a16="http://schemas.microsoft.com/office/drawing/2014/main" id="{164ECFE0-479D-EE4F-9F1B-B2AEC19B2AA5}"/>
                  </a:ext>
                </a:extLst>
              </p:cNvPr>
              <p:cNvPicPr>
                <a:picLocks noChangeAspect="1"/>
              </p:cNvPicPr>
              <p:nvPr/>
            </p:nvPicPr>
            <p:blipFill>
              <a:blip r:embed="rId4"/>
              <a:stretch>
                <a:fillRect/>
              </a:stretch>
            </p:blipFill>
            <p:spPr>
              <a:xfrm>
                <a:off x="878941" y="4225518"/>
                <a:ext cx="5337102" cy="115913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61EA6214-F4AC-2F41-AB0A-303FA6E8CD1A}"/>
                  </a:ext>
                </a:extLst>
              </p:cNvPr>
              <p:cNvCxnSpPr/>
              <p:nvPr/>
            </p:nvCxnSpPr>
            <p:spPr>
              <a:xfrm>
                <a:off x="6216043" y="4814228"/>
                <a:ext cx="662180" cy="0"/>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grpSp>
      </p:grpSp>
      <p:sp>
        <p:nvSpPr>
          <p:cNvPr id="17" name="Rectangle 16">
            <a:extLst>
              <a:ext uri="{FF2B5EF4-FFF2-40B4-BE49-F238E27FC236}">
                <a16:creationId xmlns:a16="http://schemas.microsoft.com/office/drawing/2014/main" id="{BB7C079B-2DCB-5443-995C-34E9621110C0}"/>
              </a:ext>
            </a:extLst>
          </p:cNvPr>
          <p:cNvSpPr/>
          <p:nvPr/>
        </p:nvSpPr>
        <p:spPr bwMode="auto">
          <a:xfrm>
            <a:off x="7853218" y="3429000"/>
            <a:ext cx="250222" cy="324080"/>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BCC8EC7A-9EFF-E946-9E0D-A8F3F8A04B02}"/>
              </a:ext>
            </a:extLst>
          </p:cNvPr>
          <p:cNvSpPr/>
          <p:nvPr/>
        </p:nvSpPr>
        <p:spPr bwMode="auto">
          <a:xfrm>
            <a:off x="8304146" y="3354177"/>
            <a:ext cx="250222" cy="211157"/>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AA370227-C0BF-3448-BA49-FEF58D1B9B3C}"/>
              </a:ext>
            </a:extLst>
          </p:cNvPr>
          <p:cNvSpPr/>
          <p:nvPr/>
        </p:nvSpPr>
        <p:spPr bwMode="auto">
          <a:xfrm>
            <a:off x="8648619" y="3293354"/>
            <a:ext cx="212909" cy="121645"/>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EC42C71B-3432-D249-88BD-439845FBF4B2}"/>
              </a:ext>
            </a:extLst>
          </p:cNvPr>
          <p:cNvSpPr/>
          <p:nvPr/>
        </p:nvSpPr>
        <p:spPr bwMode="auto">
          <a:xfrm>
            <a:off x="10718199" y="3338110"/>
            <a:ext cx="212909" cy="121645"/>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891467FC-9CAE-BD40-BACF-80D8ABFFD2F5}"/>
              </a:ext>
            </a:extLst>
          </p:cNvPr>
          <p:cNvSpPr/>
          <p:nvPr/>
        </p:nvSpPr>
        <p:spPr bwMode="auto">
          <a:xfrm>
            <a:off x="10578717" y="3852399"/>
            <a:ext cx="212909" cy="121645"/>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E2F376A9-BB1A-2148-8654-91B79645FF36}"/>
              </a:ext>
            </a:extLst>
          </p:cNvPr>
          <p:cNvSpPr/>
          <p:nvPr/>
        </p:nvSpPr>
        <p:spPr bwMode="auto">
          <a:xfrm>
            <a:off x="7964448" y="5017494"/>
            <a:ext cx="212909" cy="121645"/>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59E89F26-455E-B744-A007-9434AED098F2}"/>
              </a:ext>
            </a:extLst>
          </p:cNvPr>
          <p:cNvSpPr/>
          <p:nvPr/>
        </p:nvSpPr>
        <p:spPr bwMode="auto">
          <a:xfrm>
            <a:off x="7858367" y="4182038"/>
            <a:ext cx="106082" cy="121645"/>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DCA07105-83F2-A54D-A187-CE4258C73A33}"/>
              </a:ext>
            </a:extLst>
          </p:cNvPr>
          <p:cNvSpPr/>
          <p:nvPr/>
        </p:nvSpPr>
        <p:spPr bwMode="auto">
          <a:xfrm>
            <a:off x="8177357" y="5610943"/>
            <a:ext cx="212909" cy="121645"/>
          </a:xfrm>
          <a:prstGeom prst="rect">
            <a:avLst/>
          </a:prstGeom>
          <a:solidFill>
            <a:schemeClr val="tx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145218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594311-CBB3-DE43-BBD4-A244FD6C4D32}"/>
              </a:ext>
            </a:extLst>
          </p:cNvPr>
          <p:cNvSpPr>
            <a:spLocks noGrp="1"/>
          </p:cNvSpPr>
          <p:nvPr>
            <p:ph idx="1"/>
          </p:nvPr>
        </p:nvSpPr>
        <p:spPr/>
        <p:txBody>
          <a:bodyPr>
            <a:noAutofit/>
          </a:bodyPr>
          <a:lstStyle/>
          <a:p>
            <a:r>
              <a:rPr lang="en-US" dirty="0"/>
              <a:t>Traditional approach is </a:t>
            </a:r>
            <a:r>
              <a:rPr lang="en-US" i="1" dirty="0"/>
              <a:t>post hoc </a:t>
            </a:r>
            <a:r>
              <a:rPr lang="en-US" dirty="0"/>
              <a:t>processing </a:t>
            </a:r>
          </a:p>
          <a:p>
            <a:pPr lvl="1"/>
            <a:r>
              <a:rPr lang="en-US" sz="2400" u="sng" dirty="0"/>
              <a:t>Not feasible at </a:t>
            </a:r>
            <a:r>
              <a:rPr lang="en-US" sz="2400" u="sng" dirty="0" err="1"/>
              <a:t>exascale</a:t>
            </a:r>
            <a:r>
              <a:rPr lang="en-US" sz="2400" dirty="0"/>
              <a:t>: Compute – and thus ability to generate data – is increasing faster than I/O</a:t>
            </a:r>
          </a:p>
          <a:p>
            <a:pPr lvl="1"/>
            <a:endParaRPr lang="en-US" sz="2400" dirty="0"/>
          </a:p>
          <a:p>
            <a:r>
              <a:rPr lang="en-US" dirty="0"/>
              <a:t>Data analysis and visualization occur </a:t>
            </a:r>
            <a:r>
              <a:rPr lang="en-US" i="1" dirty="0"/>
              <a:t>while</a:t>
            </a:r>
            <a:r>
              <a:rPr lang="en-US" dirty="0"/>
              <a:t> simulation is running</a:t>
            </a:r>
          </a:p>
          <a:p>
            <a:endParaRPr lang="en-US" dirty="0"/>
          </a:p>
          <a:p>
            <a:r>
              <a:rPr lang="en-US" dirty="0"/>
              <a:t>Changes to HPC ecosystem pose challenges for visualization</a:t>
            </a:r>
          </a:p>
          <a:p>
            <a:pPr lvl="1"/>
            <a:r>
              <a:rPr lang="en-US" sz="2400" dirty="0"/>
              <a:t>Total execution time may increase since compute resources are shared</a:t>
            </a:r>
          </a:p>
          <a:p>
            <a:pPr lvl="1"/>
            <a:r>
              <a:rPr lang="en-US" sz="2400" dirty="0"/>
              <a:t>Optimizing visualization will benefit overall performance</a:t>
            </a:r>
          </a:p>
        </p:txBody>
      </p:sp>
      <p:sp>
        <p:nvSpPr>
          <p:cNvPr id="4" name="Title 3">
            <a:extLst>
              <a:ext uri="{FF2B5EF4-FFF2-40B4-BE49-F238E27FC236}">
                <a16:creationId xmlns:a16="http://schemas.microsoft.com/office/drawing/2014/main" id="{70D6A3B4-2436-D34B-91E1-9F8371F7E8D3}"/>
              </a:ext>
            </a:extLst>
          </p:cNvPr>
          <p:cNvSpPr>
            <a:spLocks noGrp="1"/>
          </p:cNvSpPr>
          <p:nvPr>
            <p:ph type="title"/>
          </p:nvPr>
        </p:nvSpPr>
        <p:spPr/>
        <p:txBody>
          <a:bodyPr/>
          <a:lstStyle/>
          <a:p>
            <a:r>
              <a:rPr lang="en-US" dirty="0"/>
              <a:t>#2: Visualization will share resources with the simulation</a:t>
            </a:r>
          </a:p>
        </p:txBody>
      </p:sp>
    </p:spTree>
    <p:extLst>
      <p:ext uri="{BB962C8B-B14F-4D97-AF65-F5344CB8AC3E}">
        <p14:creationId xmlns:p14="http://schemas.microsoft.com/office/powerpoint/2010/main" val="3583509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t>Motivation</a:t>
            </a:r>
          </a:p>
          <a:p>
            <a:pPr lvl="1"/>
            <a:r>
              <a:rPr lang="en-US" sz="2400" dirty="0">
                <a:solidFill>
                  <a:schemeClr val="bg1">
                    <a:lumMod val="75000"/>
                  </a:schemeClr>
                </a:solidFill>
              </a:rPr>
              <a:t>Power/Overprovisioning</a:t>
            </a:r>
          </a:p>
          <a:p>
            <a:pPr lvl="1"/>
            <a:r>
              <a:rPr lang="en-US" sz="2400" dirty="0">
                <a:solidFill>
                  <a:schemeClr val="bg1">
                    <a:lumMod val="75000"/>
                  </a:schemeClr>
                </a:solidFill>
              </a:rPr>
              <a:t>Why Visualization?</a:t>
            </a:r>
          </a:p>
          <a:p>
            <a:pPr lvl="1"/>
            <a:r>
              <a:rPr lang="en-US" sz="2400" dirty="0"/>
              <a:t>Overprovisioning and Visualization</a:t>
            </a:r>
          </a:p>
          <a:p>
            <a:r>
              <a:rPr lang="en-US" dirty="0">
                <a:solidFill>
                  <a:schemeClr val="bg1">
                    <a:lumMod val="75000"/>
                  </a:schemeClr>
                </a:solidFill>
              </a:rPr>
              <a:t>Experimental Overview</a:t>
            </a:r>
          </a:p>
          <a:p>
            <a:r>
              <a:rPr lang="en-US" dirty="0">
                <a:solidFill>
                  <a:schemeClr val="bg1">
                    <a:lumMod val="75000"/>
                  </a:schemeClr>
                </a:solidFill>
              </a:rPr>
              <a:t>Results</a:t>
            </a:r>
          </a:p>
          <a:p>
            <a:r>
              <a:rPr lang="en-US" dirty="0">
                <a:solidFill>
                  <a:schemeClr val="bg1">
                    <a:lumMod val="75000"/>
                  </a:schemeClr>
                </a:solidFill>
              </a:rPr>
              <a:t>Conclusion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79922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21DDDE-AE70-EB40-B5E6-D462F1BAEA18}"/>
              </a:ext>
            </a:extLst>
          </p:cNvPr>
          <p:cNvSpPr>
            <a:spLocks noGrp="1"/>
          </p:cNvSpPr>
          <p:nvPr>
            <p:ph idx="1"/>
          </p:nvPr>
        </p:nvSpPr>
        <p:spPr/>
        <p:txBody>
          <a:bodyPr>
            <a:normAutofit/>
          </a:bodyPr>
          <a:lstStyle/>
          <a:p>
            <a:r>
              <a:rPr lang="en-US" b="1" dirty="0">
                <a:sym typeface="Wingdings" pitchFamily="2" charset="2"/>
              </a:rPr>
              <a:t>Why?</a:t>
            </a:r>
            <a:r>
              <a:rPr lang="en-US" dirty="0">
                <a:sym typeface="Wingdings" pitchFamily="2" charset="2"/>
              </a:rPr>
              <a:t> Visualization is data intensive</a:t>
            </a:r>
          </a:p>
          <a:p>
            <a:pPr lvl="1"/>
            <a:r>
              <a:rPr lang="en-US" sz="2400" dirty="0">
                <a:sym typeface="Wingdings" pitchFamily="2" charset="2"/>
              </a:rPr>
              <a:t> Need visualization-centric strategies to thrive in this constrained environment</a:t>
            </a:r>
          </a:p>
          <a:p>
            <a:pPr lvl="1"/>
            <a:endParaRPr lang="en-US" sz="2400" dirty="0">
              <a:sym typeface="Wingdings" pitchFamily="2" charset="2"/>
            </a:endParaRPr>
          </a:p>
        </p:txBody>
      </p:sp>
      <p:sp>
        <p:nvSpPr>
          <p:cNvPr id="3" name="Title 2">
            <a:extLst>
              <a:ext uri="{FF2B5EF4-FFF2-40B4-BE49-F238E27FC236}">
                <a16:creationId xmlns:a16="http://schemas.microsoft.com/office/drawing/2014/main" id="{5A8B5A44-014D-7E49-9B07-D9A2930953DB}"/>
              </a:ext>
            </a:extLst>
          </p:cNvPr>
          <p:cNvSpPr>
            <a:spLocks noGrp="1"/>
          </p:cNvSpPr>
          <p:nvPr>
            <p:ph type="title"/>
          </p:nvPr>
        </p:nvSpPr>
        <p:spPr/>
        <p:txBody>
          <a:bodyPr/>
          <a:lstStyle/>
          <a:p>
            <a:r>
              <a:rPr lang="en-US" dirty="0"/>
              <a:t>Overprovisioning and visualization merits special attention</a:t>
            </a:r>
          </a:p>
        </p:txBody>
      </p:sp>
    </p:spTree>
    <p:extLst>
      <p:ext uri="{BB962C8B-B14F-4D97-AF65-F5344CB8AC3E}">
        <p14:creationId xmlns:p14="http://schemas.microsoft.com/office/powerpoint/2010/main" val="362997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E5733-A0E2-F948-BB2E-96926FC4B480}"/>
              </a:ext>
            </a:extLst>
          </p:cNvPr>
          <p:cNvPicPr>
            <a:picLocks noGrp="1" noChangeAspect="1"/>
          </p:cNvPicPr>
          <p:nvPr>
            <p:ph idx="1"/>
          </p:nvPr>
        </p:nvPicPr>
        <p:blipFill>
          <a:blip r:embed="rId3"/>
          <a:stretch>
            <a:fillRect/>
          </a:stretch>
        </p:blipFill>
        <p:spPr>
          <a:xfrm>
            <a:off x="2612231" y="4000457"/>
            <a:ext cx="1828800" cy="1828800"/>
          </a:xfrm>
        </p:spPr>
      </p:pic>
      <p:sp>
        <p:nvSpPr>
          <p:cNvPr id="3" name="Title 2">
            <a:extLst>
              <a:ext uri="{FF2B5EF4-FFF2-40B4-BE49-F238E27FC236}">
                <a16:creationId xmlns:a16="http://schemas.microsoft.com/office/drawing/2014/main" id="{0B5FD666-4FDB-DE42-8472-4AB29F36A79C}"/>
              </a:ext>
            </a:extLst>
          </p:cNvPr>
          <p:cNvSpPr>
            <a:spLocks noGrp="1"/>
          </p:cNvSpPr>
          <p:nvPr>
            <p:ph type="title"/>
          </p:nvPr>
        </p:nvSpPr>
        <p:spPr/>
        <p:txBody>
          <a:bodyPr/>
          <a:lstStyle/>
          <a:p>
            <a:r>
              <a:rPr lang="en-US" dirty="0"/>
              <a:t>Hundreds of visualization algorithms, not practical to optimize each individually</a:t>
            </a:r>
          </a:p>
        </p:txBody>
      </p:sp>
      <p:pic>
        <p:nvPicPr>
          <p:cNvPr id="7" name="Picture 6">
            <a:extLst>
              <a:ext uri="{FF2B5EF4-FFF2-40B4-BE49-F238E27FC236}">
                <a16:creationId xmlns:a16="http://schemas.microsoft.com/office/drawing/2014/main" id="{F0C48C68-26AC-1849-8B80-97E2A6CE6E6B}"/>
              </a:ext>
            </a:extLst>
          </p:cNvPr>
          <p:cNvPicPr>
            <a:picLocks noChangeAspect="1"/>
          </p:cNvPicPr>
          <p:nvPr/>
        </p:nvPicPr>
        <p:blipFill>
          <a:blip r:embed="rId4"/>
          <a:stretch>
            <a:fillRect/>
          </a:stretch>
        </p:blipFill>
        <p:spPr>
          <a:xfrm>
            <a:off x="4614863" y="1531241"/>
            <a:ext cx="1828800" cy="1828800"/>
          </a:xfrm>
          <a:prstGeom prst="rect">
            <a:avLst/>
          </a:prstGeom>
        </p:spPr>
      </p:pic>
      <p:pic>
        <p:nvPicPr>
          <p:cNvPr id="9" name="Picture 8">
            <a:extLst>
              <a:ext uri="{FF2B5EF4-FFF2-40B4-BE49-F238E27FC236}">
                <a16:creationId xmlns:a16="http://schemas.microsoft.com/office/drawing/2014/main" id="{B228AC64-8844-C946-80DB-1BECABE8B504}"/>
              </a:ext>
            </a:extLst>
          </p:cNvPr>
          <p:cNvPicPr>
            <a:picLocks noChangeAspect="1"/>
          </p:cNvPicPr>
          <p:nvPr/>
        </p:nvPicPr>
        <p:blipFill>
          <a:blip r:embed="rId5"/>
          <a:stretch>
            <a:fillRect/>
          </a:stretch>
        </p:blipFill>
        <p:spPr>
          <a:xfrm>
            <a:off x="609600" y="1531241"/>
            <a:ext cx="1828800" cy="1828800"/>
          </a:xfrm>
          <a:prstGeom prst="rect">
            <a:avLst/>
          </a:prstGeom>
        </p:spPr>
      </p:pic>
      <p:pic>
        <p:nvPicPr>
          <p:cNvPr id="11" name="Picture 10">
            <a:extLst>
              <a:ext uri="{FF2B5EF4-FFF2-40B4-BE49-F238E27FC236}">
                <a16:creationId xmlns:a16="http://schemas.microsoft.com/office/drawing/2014/main" id="{8DDEAEE7-289A-6E43-A079-75298398DC2E}"/>
              </a:ext>
            </a:extLst>
          </p:cNvPr>
          <p:cNvPicPr>
            <a:picLocks noChangeAspect="1"/>
          </p:cNvPicPr>
          <p:nvPr/>
        </p:nvPicPr>
        <p:blipFill>
          <a:blip r:embed="rId6"/>
          <a:stretch>
            <a:fillRect/>
          </a:stretch>
        </p:blipFill>
        <p:spPr>
          <a:xfrm>
            <a:off x="6617493" y="4004100"/>
            <a:ext cx="1828800" cy="1828800"/>
          </a:xfrm>
          <a:prstGeom prst="rect">
            <a:avLst/>
          </a:prstGeom>
        </p:spPr>
      </p:pic>
      <p:pic>
        <p:nvPicPr>
          <p:cNvPr id="13" name="Picture 12">
            <a:extLst>
              <a:ext uri="{FF2B5EF4-FFF2-40B4-BE49-F238E27FC236}">
                <a16:creationId xmlns:a16="http://schemas.microsoft.com/office/drawing/2014/main" id="{192D1CDE-195C-6447-A473-F2A015584412}"/>
              </a:ext>
            </a:extLst>
          </p:cNvPr>
          <p:cNvPicPr>
            <a:picLocks noChangeAspect="1"/>
          </p:cNvPicPr>
          <p:nvPr/>
        </p:nvPicPr>
        <p:blipFill>
          <a:blip r:embed="rId7"/>
          <a:stretch>
            <a:fillRect/>
          </a:stretch>
        </p:blipFill>
        <p:spPr>
          <a:xfrm>
            <a:off x="6617493" y="1531241"/>
            <a:ext cx="1828800" cy="1828800"/>
          </a:xfrm>
          <a:prstGeom prst="rect">
            <a:avLst/>
          </a:prstGeom>
        </p:spPr>
      </p:pic>
      <p:pic>
        <p:nvPicPr>
          <p:cNvPr id="15" name="Picture 14">
            <a:extLst>
              <a:ext uri="{FF2B5EF4-FFF2-40B4-BE49-F238E27FC236}">
                <a16:creationId xmlns:a16="http://schemas.microsoft.com/office/drawing/2014/main" id="{ABD70871-B17C-1047-A0E8-540D707E151A}"/>
              </a:ext>
            </a:extLst>
          </p:cNvPr>
          <p:cNvPicPr>
            <a:picLocks noChangeAspect="1"/>
          </p:cNvPicPr>
          <p:nvPr/>
        </p:nvPicPr>
        <p:blipFill>
          <a:blip r:embed="rId8"/>
          <a:stretch>
            <a:fillRect/>
          </a:stretch>
        </p:blipFill>
        <p:spPr>
          <a:xfrm>
            <a:off x="609600" y="4000457"/>
            <a:ext cx="1828800" cy="1828800"/>
          </a:xfrm>
          <a:prstGeom prst="rect">
            <a:avLst/>
          </a:prstGeom>
        </p:spPr>
      </p:pic>
      <p:pic>
        <p:nvPicPr>
          <p:cNvPr id="17" name="Picture 16">
            <a:extLst>
              <a:ext uri="{FF2B5EF4-FFF2-40B4-BE49-F238E27FC236}">
                <a16:creationId xmlns:a16="http://schemas.microsoft.com/office/drawing/2014/main" id="{EC6BEF4B-2FBB-C14D-96D7-D05CE90D329B}"/>
              </a:ext>
            </a:extLst>
          </p:cNvPr>
          <p:cNvPicPr>
            <a:picLocks noChangeAspect="1"/>
          </p:cNvPicPr>
          <p:nvPr/>
        </p:nvPicPr>
        <p:blipFill>
          <a:blip r:embed="rId9"/>
          <a:stretch>
            <a:fillRect/>
          </a:stretch>
        </p:blipFill>
        <p:spPr>
          <a:xfrm>
            <a:off x="2612231" y="1531241"/>
            <a:ext cx="1828800" cy="1828800"/>
          </a:xfrm>
          <a:prstGeom prst="rect">
            <a:avLst/>
          </a:prstGeom>
        </p:spPr>
      </p:pic>
      <p:pic>
        <p:nvPicPr>
          <p:cNvPr id="19" name="Picture 18">
            <a:extLst>
              <a:ext uri="{FF2B5EF4-FFF2-40B4-BE49-F238E27FC236}">
                <a16:creationId xmlns:a16="http://schemas.microsoft.com/office/drawing/2014/main" id="{6A0AA960-35DB-1B49-A22F-DC1D986E86FB}"/>
              </a:ext>
            </a:extLst>
          </p:cNvPr>
          <p:cNvPicPr>
            <a:picLocks noChangeAspect="1"/>
          </p:cNvPicPr>
          <p:nvPr/>
        </p:nvPicPr>
        <p:blipFill>
          <a:blip r:embed="rId10"/>
          <a:stretch>
            <a:fillRect/>
          </a:stretch>
        </p:blipFill>
        <p:spPr>
          <a:xfrm>
            <a:off x="4614863" y="3991371"/>
            <a:ext cx="1828800" cy="1828800"/>
          </a:xfrm>
          <a:prstGeom prst="rect">
            <a:avLst/>
          </a:prstGeom>
        </p:spPr>
      </p:pic>
      <p:sp>
        <p:nvSpPr>
          <p:cNvPr id="21" name="TextBox 20">
            <a:extLst>
              <a:ext uri="{FF2B5EF4-FFF2-40B4-BE49-F238E27FC236}">
                <a16:creationId xmlns:a16="http://schemas.microsoft.com/office/drawing/2014/main" id="{70484B88-56F4-A04B-A4D6-02DFD09A5AE3}"/>
              </a:ext>
            </a:extLst>
          </p:cNvPr>
          <p:cNvSpPr txBox="1"/>
          <p:nvPr/>
        </p:nvSpPr>
        <p:spPr>
          <a:xfrm>
            <a:off x="609600" y="3360041"/>
            <a:ext cx="1828800" cy="369332"/>
          </a:xfrm>
          <a:prstGeom prst="rect">
            <a:avLst/>
          </a:prstGeom>
          <a:noFill/>
        </p:spPr>
        <p:txBody>
          <a:bodyPr wrap="square" rtlCol="0">
            <a:spAutoFit/>
          </a:bodyPr>
          <a:lstStyle/>
          <a:p>
            <a:pPr algn="ctr"/>
            <a:r>
              <a:rPr lang="en-US" dirty="0"/>
              <a:t>Contour</a:t>
            </a:r>
          </a:p>
        </p:txBody>
      </p:sp>
      <p:sp>
        <p:nvSpPr>
          <p:cNvPr id="22" name="TextBox 21">
            <a:extLst>
              <a:ext uri="{FF2B5EF4-FFF2-40B4-BE49-F238E27FC236}">
                <a16:creationId xmlns:a16="http://schemas.microsoft.com/office/drawing/2014/main" id="{3FC1E602-F198-474E-BD25-5F4BBA1E43DD}"/>
              </a:ext>
            </a:extLst>
          </p:cNvPr>
          <p:cNvSpPr txBox="1"/>
          <p:nvPr/>
        </p:nvSpPr>
        <p:spPr>
          <a:xfrm>
            <a:off x="609600" y="5845585"/>
            <a:ext cx="1828800" cy="369332"/>
          </a:xfrm>
          <a:prstGeom prst="rect">
            <a:avLst/>
          </a:prstGeom>
          <a:noFill/>
        </p:spPr>
        <p:txBody>
          <a:bodyPr wrap="square" rtlCol="0">
            <a:spAutoFit/>
          </a:bodyPr>
          <a:lstStyle/>
          <a:p>
            <a:pPr algn="ctr"/>
            <a:r>
              <a:rPr lang="en-US" dirty="0"/>
              <a:t>Slice</a:t>
            </a:r>
          </a:p>
        </p:txBody>
      </p:sp>
      <p:sp>
        <p:nvSpPr>
          <p:cNvPr id="23" name="TextBox 22">
            <a:extLst>
              <a:ext uri="{FF2B5EF4-FFF2-40B4-BE49-F238E27FC236}">
                <a16:creationId xmlns:a16="http://schemas.microsoft.com/office/drawing/2014/main" id="{FC3C9B59-2193-5B44-862E-0FF08943D749}"/>
              </a:ext>
            </a:extLst>
          </p:cNvPr>
          <p:cNvSpPr txBox="1"/>
          <p:nvPr/>
        </p:nvSpPr>
        <p:spPr>
          <a:xfrm>
            <a:off x="2580084" y="3360041"/>
            <a:ext cx="1828800" cy="369332"/>
          </a:xfrm>
          <a:prstGeom prst="rect">
            <a:avLst/>
          </a:prstGeom>
          <a:noFill/>
        </p:spPr>
        <p:txBody>
          <a:bodyPr wrap="square" rtlCol="0">
            <a:spAutoFit/>
          </a:bodyPr>
          <a:lstStyle/>
          <a:p>
            <a:pPr algn="ctr"/>
            <a:r>
              <a:rPr lang="en-US" dirty="0"/>
              <a:t>Threshold</a:t>
            </a:r>
          </a:p>
        </p:txBody>
      </p:sp>
      <p:sp>
        <p:nvSpPr>
          <p:cNvPr id="24" name="TextBox 23">
            <a:extLst>
              <a:ext uri="{FF2B5EF4-FFF2-40B4-BE49-F238E27FC236}">
                <a16:creationId xmlns:a16="http://schemas.microsoft.com/office/drawing/2014/main" id="{85384801-98B5-3347-9303-B13658B5825B}"/>
              </a:ext>
            </a:extLst>
          </p:cNvPr>
          <p:cNvSpPr txBox="1"/>
          <p:nvPr/>
        </p:nvSpPr>
        <p:spPr>
          <a:xfrm>
            <a:off x="2612231" y="5845585"/>
            <a:ext cx="1828800" cy="353943"/>
          </a:xfrm>
          <a:prstGeom prst="rect">
            <a:avLst/>
          </a:prstGeom>
          <a:noFill/>
        </p:spPr>
        <p:txBody>
          <a:bodyPr wrap="square" rtlCol="0">
            <a:spAutoFit/>
          </a:bodyPr>
          <a:lstStyle/>
          <a:p>
            <a:pPr algn="ctr"/>
            <a:r>
              <a:rPr lang="en-US" sz="1700" dirty="0"/>
              <a:t>Particle Advection</a:t>
            </a:r>
          </a:p>
        </p:txBody>
      </p:sp>
      <p:sp>
        <p:nvSpPr>
          <p:cNvPr id="25" name="TextBox 24">
            <a:extLst>
              <a:ext uri="{FF2B5EF4-FFF2-40B4-BE49-F238E27FC236}">
                <a16:creationId xmlns:a16="http://schemas.microsoft.com/office/drawing/2014/main" id="{6B7FB40A-E21E-D041-A930-47E7A3C3B772}"/>
              </a:ext>
            </a:extLst>
          </p:cNvPr>
          <p:cNvSpPr txBox="1"/>
          <p:nvPr/>
        </p:nvSpPr>
        <p:spPr>
          <a:xfrm>
            <a:off x="4614862" y="3360041"/>
            <a:ext cx="1828800" cy="369332"/>
          </a:xfrm>
          <a:prstGeom prst="rect">
            <a:avLst/>
          </a:prstGeom>
          <a:noFill/>
        </p:spPr>
        <p:txBody>
          <a:bodyPr wrap="square" rtlCol="0">
            <a:spAutoFit/>
          </a:bodyPr>
          <a:lstStyle/>
          <a:p>
            <a:pPr algn="ctr"/>
            <a:r>
              <a:rPr lang="en-US" dirty="0"/>
              <a:t>Spherical Clip</a:t>
            </a:r>
          </a:p>
        </p:txBody>
      </p:sp>
      <p:sp>
        <p:nvSpPr>
          <p:cNvPr id="26" name="TextBox 25">
            <a:extLst>
              <a:ext uri="{FF2B5EF4-FFF2-40B4-BE49-F238E27FC236}">
                <a16:creationId xmlns:a16="http://schemas.microsoft.com/office/drawing/2014/main" id="{F61E0683-E428-714E-B5FE-59DFE56F4C23}"/>
              </a:ext>
            </a:extLst>
          </p:cNvPr>
          <p:cNvSpPr txBox="1"/>
          <p:nvPr/>
        </p:nvSpPr>
        <p:spPr>
          <a:xfrm>
            <a:off x="4614862" y="5830196"/>
            <a:ext cx="1828800" cy="369332"/>
          </a:xfrm>
          <a:prstGeom prst="rect">
            <a:avLst/>
          </a:prstGeom>
          <a:noFill/>
        </p:spPr>
        <p:txBody>
          <a:bodyPr wrap="square" rtlCol="0">
            <a:spAutoFit/>
          </a:bodyPr>
          <a:lstStyle/>
          <a:p>
            <a:pPr algn="ctr"/>
            <a:r>
              <a:rPr lang="en-US" dirty="0"/>
              <a:t>Volume Render</a:t>
            </a:r>
          </a:p>
        </p:txBody>
      </p:sp>
      <p:sp>
        <p:nvSpPr>
          <p:cNvPr id="27" name="TextBox 26">
            <a:extLst>
              <a:ext uri="{FF2B5EF4-FFF2-40B4-BE49-F238E27FC236}">
                <a16:creationId xmlns:a16="http://schemas.microsoft.com/office/drawing/2014/main" id="{ACA17F81-B9F2-D14F-808C-1E601D98AFF9}"/>
              </a:ext>
            </a:extLst>
          </p:cNvPr>
          <p:cNvSpPr txBox="1"/>
          <p:nvPr/>
        </p:nvSpPr>
        <p:spPr>
          <a:xfrm>
            <a:off x="6617493" y="5825205"/>
            <a:ext cx="1828800" cy="369332"/>
          </a:xfrm>
          <a:prstGeom prst="rect">
            <a:avLst/>
          </a:prstGeom>
          <a:noFill/>
        </p:spPr>
        <p:txBody>
          <a:bodyPr wrap="square" rtlCol="0">
            <a:spAutoFit/>
          </a:bodyPr>
          <a:lstStyle/>
          <a:p>
            <a:pPr algn="ctr"/>
            <a:r>
              <a:rPr lang="en-US" dirty="0" err="1"/>
              <a:t>Isovolume</a:t>
            </a:r>
            <a:endParaRPr lang="en-US" dirty="0"/>
          </a:p>
        </p:txBody>
      </p:sp>
      <p:sp>
        <p:nvSpPr>
          <p:cNvPr id="28" name="TextBox 27">
            <a:extLst>
              <a:ext uri="{FF2B5EF4-FFF2-40B4-BE49-F238E27FC236}">
                <a16:creationId xmlns:a16="http://schemas.microsoft.com/office/drawing/2014/main" id="{87C89226-52B6-DC48-872C-EFD16DF14097}"/>
              </a:ext>
            </a:extLst>
          </p:cNvPr>
          <p:cNvSpPr txBox="1"/>
          <p:nvPr/>
        </p:nvSpPr>
        <p:spPr>
          <a:xfrm>
            <a:off x="6617493" y="3367585"/>
            <a:ext cx="1828800" cy="369332"/>
          </a:xfrm>
          <a:prstGeom prst="rect">
            <a:avLst/>
          </a:prstGeom>
          <a:noFill/>
        </p:spPr>
        <p:txBody>
          <a:bodyPr wrap="square" rtlCol="0">
            <a:spAutoFit/>
          </a:bodyPr>
          <a:lstStyle/>
          <a:p>
            <a:pPr algn="ctr"/>
            <a:r>
              <a:rPr lang="en-US" dirty="0"/>
              <a:t>Ray Tracing</a:t>
            </a:r>
          </a:p>
        </p:txBody>
      </p:sp>
      <p:sp>
        <p:nvSpPr>
          <p:cNvPr id="36" name="TextBox 35">
            <a:extLst>
              <a:ext uri="{FF2B5EF4-FFF2-40B4-BE49-F238E27FC236}">
                <a16:creationId xmlns:a16="http://schemas.microsoft.com/office/drawing/2014/main" id="{209A6DED-F6CA-B745-980A-E479329E9EFA}"/>
              </a:ext>
            </a:extLst>
          </p:cNvPr>
          <p:cNvSpPr txBox="1"/>
          <p:nvPr/>
        </p:nvSpPr>
        <p:spPr>
          <a:xfrm>
            <a:off x="9949543" y="6015314"/>
            <a:ext cx="2242457" cy="338554"/>
          </a:xfrm>
          <a:prstGeom prst="rect">
            <a:avLst/>
          </a:prstGeom>
          <a:noFill/>
        </p:spPr>
        <p:txBody>
          <a:bodyPr wrap="square" rtlCol="0">
            <a:spAutoFit/>
          </a:bodyPr>
          <a:lstStyle/>
          <a:p>
            <a:pPr algn="r"/>
            <a:r>
              <a:rPr lang="en-US" sz="1600" dirty="0" err="1"/>
              <a:t>CloverLeaf</a:t>
            </a:r>
            <a:r>
              <a:rPr lang="en-US" sz="1600" dirty="0"/>
              <a:t> 200</a:t>
            </a:r>
            <a:r>
              <a:rPr lang="en-US" sz="1600" baseline="30000" dirty="0"/>
              <a:t>th</a:t>
            </a:r>
            <a:r>
              <a:rPr lang="en-US" sz="1600" dirty="0"/>
              <a:t> cycle</a:t>
            </a:r>
          </a:p>
        </p:txBody>
      </p:sp>
      <p:sp>
        <p:nvSpPr>
          <p:cNvPr id="20" name="Content Placeholder 4">
            <a:extLst>
              <a:ext uri="{FF2B5EF4-FFF2-40B4-BE49-F238E27FC236}">
                <a16:creationId xmlns:a16="http://schemas.microsoft.com/office/drawing/2014/main" id="{A6A6889C-5178-4D4E-8199-DF90B7DF58B8}"/>
              </a:ext>
            </a:extLst>
          </p:cNvPr>
          <p:cNvSpPr txBox="1">
            <a:spLocks/>
          </p:cNvSpPr>
          <p:nvPr/>
        </p:nvSpPr>
        <p:spPr>
          <a:xfrm>
            <a:off x="2694527" y="1984519"/>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buNone/>
            </a:pPr>
            <a:r>
              <a:rPr lang="en-US" sz="2000" dirty="0"/>
              <a:t>Min/Max</a:t>
            </a:r>
          </a:p>
        </p:txBody>
      </p:sp>
      <p:sp>
        <p:nvSpPr>
          <p:cNvPr id="29" name="Content Placeholder 4">
            <a:extLst>
              <a:ext uri="{FF2B5EF4-FFF2-40B4-BE49-F238E27FC236}">
                <a16:creationId xmlns:a16="http://schemas.microsoft.com/office/drawing/2014/main" id="{2AE87628-57BA-3F45-82FF-AC64594ED89C}"/>
              </a:ext>
            </a:extLst>
          </p:cNvPr>
          <p:cNvSpPr txBox="1">
            <a:spLocks/>
          </p:cNvSpPr>
          <p:nvPr/>
        </p:nvSpPr>
        <p:spPr>
          <a:xfrm>
            <a:off x="6699789" y="4443760"/>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buNone/>
            </a:pPr>
            <a:r>
              <a:rPr lang="en-US" sz="2000" dirty="0"/>
              <a:t>Min/Max</a:t>
            </a:r>
          </a:p>
        </p:txBody>
      </p:sp>
      <p:sp>
        <p:nvSpPr>
          <p:cNvPr id="30" name="Content Placeholder 4">
            <a:extLst>
              <a:ext uri="{FF2B5EF4-FFF2-40B4-BE49-F238E27FC236}">
                <a16:creationId xmlns:a16="http://schemas.microsoft.com/office/drawing/2014/main" id="{EDCCC735-ECCE-A949-9C7D-875BE4E26411}"/>
              </a:ext>
            </a:extLst>
          </p:cNvPr>
          <p:cNvSpPr txBox="1">
            <a:spLocks/>
          </p:cNvSpPr>
          <p:nvPr/>
        </p:nvSpPr>
        <p:spPr>
          <a:xfrm>
            <a:off x="4697158" y="1978314"/>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Radius,</a:t>
            </a:r>
          </a:p>
          <a:p>
            <a:pPr marL="0" indent="0" algn="ctr" defTabSz="914400">
              <a:spcBef>
                <a:spcPts val="0"/>
              </a:spcBef>
              <a:buNone/>
            </a:pPr>
            <a:r>
              <a:rPr lang="en-US" sz="2000" dirty="0"/>
              <a:t>Center</a:t>
            </a:r>
          </a:p>
        </p:txBody>
      </p:sp>
      <p:sp>
        <p:nvSpPr>
          <p:cNvPr id="31" name="Content Placeholder 4">
            <a:extLst>
              <a:ext uri="{FF2B5EF4-FFF2-40B4-BE49-F238E27FC236}">
                <a16:creationId xmlns:a16="http://schemas.microsoft.com/office/drawing/2014/main" id="{BC044D0C-739E-F54F-AD9A-169A8E83840F}"/>
              </a:ext>
            </a:extLst>
          </p:cNvPr>
          <p:cNvSpPr txBox="1">
            <a:spLocks/>
          </p:cNvSpPr>
          <p:nvPr/>
        </p:nvSpPr>
        <p:spPr>
          <a:xfrm>
            <a:off x="2694527" y="4441327"/>
            <a:ext cx="1664208" cy="950976"/>
          </a:xfrm>
          <a:prstGeom prst="rect">
            <a:avLst/>
          </a:prstGeom>
          <a:solidFill>
            <a:schemeClr val="bg1"/>
          </a:solidFill>
        </p:spPr>
        <p:txBody>
          <a:bodyPr vert="horz" lIns="0" tIns="0" rIns="0" bIns="0" rtlCol="0" anchor="ctr">
            <a:normAutofit fontScale="92500" lnSpcReduction="2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Number of seeded particles,</a:t>
            </a:r>
          </a:p>
          <a:p>
            <a:pPr marL="0" indent="0" algn="ctr" defTabSz="914400">
              <a:spcBef>
                <a:spcPts val="0"/>
              </a:spcBef>
              <a:buNone/>
            </a:pPr>
            <a:r>
              <a:rPr lang="en-US" sz="2000" dirty="0"/>
              <a:t>Step length,</a:t>
            </a:r>
          </a:p>
          <a:p>
            <a:pPr marL="0" indent="0" algn="ctr" defTabSz="914400">
              <a:spcBef>
                <a:spcPts val="0"/>
              </a:spcBef>
              <a:buNone/>
            </a:pPr>
            <a:r>
              <a:rPr lang="en-US" sz="2000" dirty="0"/>
              <a:t>Number of steps</a:t>
            </a:r>
          </a:p>
        </p:txBody>
      </p:sp>
      <p:sp>
        <p:nvSpPr>
          <p:cNvPr id="32" name="Content Placeholder 4">
            <a:extLst>
              <a:ext uri="{FF2B5EF4-FFF2-40B4-BE49-F238E27FC236}">
                <a16:creationId xmlns:a16="http://schemas.microsoft.com/office/drawing/2014/main" id="{97F1D1A5-983E-D443-B78B-7A23E5682F87}"/>
              </a:ext>
            </a:extLst>
          </p:cNvPr>
          <p:cNvSpPr txBox="1">
            <a:spLocks/>
          </p:cNvSpPr>
          <p:nvPr/>
        </p:nvSpPr>
        <p:spPr>
          <a:xfrm>
            <a:off x="4697158" y="4439369"/>
            <a:ext cx="1664208" cy="950976"/>
          </a:xfrm>
          <a:prstGeom prst="rect">
            <a:avLst/>
          </a:prstGeom>
          <a:solidFill>
            <a:schemeClr val="bg1"/>
          </a:solidFill>
        </p:spPr>
        <p:txBody>
          <a:bodyPr vert="horz" lIns="0" tIns="0" rIns="0" bIns="0" rtlCol="0" anchor="ctr">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1400" dirty="0"/>
              <a:t>Camera position,</a:t>
            </a:r>
          </a:p>
          <a:p>
            <a:pPr marL="0" indent="0" algn="ctr" defTabSz="914400">
              <a:spcBef>
                <a:spcPts val="0"/>
              </a:spcBef>
              <a:buNone/>
            </a:pPr>
            <a:r>
              <a:rPr lang="en-US" sz="1400" dirty="0"/>
              <a:t>Image resolution,</a:t>
            </a:r>
          </a:p>
          <a:p>
            <a:pPr marL="0" indent="0" algn="ctr" defTabSz="914400">
              <a:spcBef>
                <a:spcPts val="0"/>
              </a:spcBef>
              <a:buNone/>
            </a:pPr>
            <a:r>
              <a:rPr lang="en-US" sz="1400" dirty="0"/>
              <a:t>Transfer function,</a:t>
            </a:r>
          </a:p>
          <a:p>
            <a:pPr marL="0" indent="0" algn="ctr" defTabSz="914400">
              <a:spcBef>
                <a:spcPts val="0"/>
              </a:spcBef>
              <a:buNone/>
            </a:pPr>
            <a:r>
              <a:rPr lang="en-US" sz="1400" dirty="0"/>
              <a:t>Number of samples</a:t>
            </a:r>
          </a:p>
        </p:txBody>
      </p:sp>
      <p:sp>
        <p:nvSpPr>
          <p:cNvPr id="33" name="Content Placeholder 4">
            <a:extLst>
              <a:ext uri="{FF2B5EF4-FFF2-40B4-BE49-F238E27FC236}">
                <a16:creationId xmlns:a16="http://schemas.microsoft.com/office/drawing/2014/main" id="{13DFE05E-BF29-E04A-9AD7-2B2254D65B87}"/>
              </a:ext>
            </a:extLst>
          </p:cNvPr>
          <p:cNvSpPr txBox="1">
            <a:spLocks/>
          </p:cNvSpPr>
          <p:nvPr/>
        </p:nvSpPr>
        <p:spPr>
          <a:xfrm>
            <a:off x="6699789" y="1978314"/>
            <a:ext cx="1664208" cy="950976"/>
          </a:xfrm>
          <a:prstGeom prst="rect">
            <a:avLst/>
          </a:prstGeom>
          <a:solidFill>
            <a:schemeClr val="bg1"/>
          </a:solidFill>
        </p:spPr>
        <p:txBody>
          <a:bodyPr vert="horz" lIns="0" tIns="0" rIns="0" bIns="0" rtlCol="0" anchor="ctr">
            <a:normAutofit fontScale="85000" lnSpcReduction="1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Camera position,</a:t>
            </a:r>
          </a:p>
          <a:p>
            <a:pPr marL="0" indent="0" algn="ctr" defTabSz="914400">
              <a:spcBef>
                <a:spcPts val="0"/>
              </a:spcBef>
              <a:buNone/>
            </a:pPr>
            <a:r>
              <a:rPr lang="en-US" sz="2000" dirty="0"/>
              <a:t>Image resolution,</a:t>
            </a:r>
          </a:p>
          <a:p>
            <a:pPr marL="0" indent="0" algn="ctr" defTabSz="914400">
              <a:spcBef>
                <a:spcPts val="0"/>
              </a:spcBef>
              <a:buNone/>
            </a:pPr>
            <a:r>
              <a:rPr lang="en-US" sz="2000" dirty="0"/>
              <a:t>Number of samples</a:t>
            </a:r>
          </a:p>
        </p:txBody>
      </p:sp>
      <p:sp>
        <p:nvSpPr>
          <p:cNvPr id="34" name="Content Placeholder 4">
            <a:extLst>
              <a:ext uri="{FF2B5EF4-FFF2-40B4-BE49-F238E27FC236}">
                <a16:creationId xmlns:a16="http://schemas.microsoft.com/office/drawing/2014/main" id="{C041CBB4-23BC-3E43-A209-7EE4DC5B04F8}"/>
              </a:ext>
            </a:extLst>
          </p:cNvPr>
          <p:cNvSpPr txBox="1">
            <a:spLocks/>
          </p:cNvSpPr>
          <p:nvPr/>
        </p:nvSpPr>
        <p:spPr>
          <a:xfrm>
            <a:off x="690019" y="4441327"/>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Position,</a:t>
            </a:r>
          </a:p>
          <a:p>
            <a:pPr marL="0" indent="0" algn="ctr" defTabSz="914400">
              <a:spcBef>
                <a:spcPts val="0"/>
              </a:spcBef>
              <a:buNone/>
            </a:pPr>
            <a:r>
              <a:rPr lang="en-US" sz="2000" dirty="0"/>
              <a:t>Normal</a:t>
            </a:r>
          </a:p>
        </p:txBody>
      </p:sp>
      <p:sp>
        <p:nvSpPr>
          <p:cNvPr id="35" name="Content Placeholder 4">
            <a:extLst>
              <a:ext uri="{FF2B5EF4-FFF2-40B4-BE49-F238E27FC236}">
                <a16:creationId xmlns:a16="http://schemas.microsoft.com/office/drawing/2014/main" id="{1E0F488A-1ADA-B34B-8485-65CC482B7FEC}"/>
              </a:ext>
            </a:extLst>
          </p:cNvPr>
          <p:cNvSpPr txBox="1">
            <a:spLocks/>
          </p:cNvSpPr>
          <p:nvPr/>
        </p:nvSpPr>
        <p:spPr>
          <a:xfrm>
            <a:off x="693772" y="1984519"/>
            <a:ext cx="1660455" cy="946304"/>
          </a:xfrm>
          <a:prstGeom prst="rect">
            <a:avLst/>
          </a:prstGeom>
          <a:solidFill>
            <a:schemeClr val="bg1"/>
          </a:solidFill>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err="1"/>
              <a:t>Isovalue</a:t>
            </a:r>
            <a:r>
              <a:rPr lang="en-US" sz="2000" dirty="0"/>
              <a:t>(s),</a:t>
            </a:r>
          </a:p>
          <a:p>
            <a:pPr marL="0" indent="0" algn="ctr" defTabSz="914400">
              <a:spcBef>
                <a:spcPts val="0"/>
              </a:spcBef>
              <a:buNone/>
            </a:pPr>
            <a:r>
              <a:rPr lang="en-US" sz="2000" dirty="0"/>
              <a:t>Number of contours</a:t>
            </a:r>
          </a:p>
        </p:txBody>
      </p:sp>
      <p:sp>
        <p:nvSpPr>
          <p:cNvPr id="37" name="Content Placeholder 1">
            <a:extLst>
              <a:ext uri="{FF2B5EF4-FFF2-40B4-BE49-F238E27FC236}">
                <a16:creationId xmlns:a16="http://schemas.microsoft.com/office/drawing/2014/main" id="{A6333228-8F21-AC4B-B0D1-ECDDFE24AE92}"/>
              </a:ext>
            </a:extLst>
          </p:cNvPr>
          <p:cNvSpPr txBox="1">
            <a:spLocks/>
          </p:cNvSpPr>
          <p:nvPr/>
        </p:nvSpPr>
        <p:spPr>
          <a:xfrm>
            <a:off x="8620123" y="1531241"/>
            <a:ext cx="3133513" cy="4314344"/>
          </a:xfrm>
          <a:prstGeom prst="rect">
            <a:avLst/>
          </a:prstGeom>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dirty="0"/>
              <a:t>Execution behaviors differ across algorithms</a:t>
            </a:r>
          </a:p>
          <a:p>
            <a:pPr defTabSz="914400"/>
            <a:endParaRPr lang="en-US" sz="2400" dirty="0"/>
          </a:p>
          <a:p>
            <a:pPr defTabSz="914400"/>
            <a:r>
              <a:rPr lang="en-US" sz="2400" dirty="0"/>
              <a:t>Unique configurations for each algorithm</a:t>
            </a:r>
          </a:p>
          <a:p>
            <a:pPr defTabSz="914400"/>
            <a:endParaRPr lang="en-US" sz="2400" dirty="0"/>
          </a:p>
          <a:p>
            <a:pPr defTabSz="914400"/>
            <a:r>
              <a:rPr lang="en-US" sz="2400" dirty="0"/>
              <a:t>Pipeline algorithms together</a:t>
            </a:r>
          </a:p>
        </p:txBody>
      </p:sp>
      <p:sp>
        <p:nvSpPr>
          <p:cNvPr id="39" name="Rounded Rectangle 38">
            <a:extLst>
              <a:ext uri="{FF2B5EF4-FFF2-40B4-BE49-F238E27FC236}">
                <a16:creationId xmlns:a16="http://schemas.microsoft.com/office/drawing/2014/main" id="{7ECF9211-8665-A342-8913-38941405B588}"/>
              </a:ext>
            </a:extLst>
          </p:cNvPr>
          <p:cNvSpPr/>
          <p:nvPr/>
        </p:nvSpPr>
        <p:spPr bwMode="auto">
          <a:xfrm>
            <a:off x="1011607" y="5326759"/>
            <a:ext cx="10168785" cy="950976"/>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r>
              <a:rPr lang="en-US" sz="2800" dirty="0">
                <a:solidFill>
                  <a:schemeClr val="bg1"/>
                </a:solidFill>
              </a:rPr>
              <a:t>Our study is foundational for understanding the execution behaviors for a </a:t>
            </a:r>
            <a:r>
              <a:rPr lang="en-US" sz="2800" i="1" dirty="0">
                <a:solidFill>
                  <a:schemeClr val="bg1"/>
                </a:solidFill>
              </a:rPr>
              <a:t>representative</a:t>
            </a:r>
            <a:r>
              <a:rPr lang="en-US" sz="2800" dirty="0">
                <a:solidFill>
                  <a:schemeClr val="bg1"/>
                </a:solidFill>
              </a:rPr>
              <a:t> set of all algorithms under power limits.</a:t>
            </a:r>
          </a:p>
        </p:txBody>
      </p:sp>
    </p:spTree>
    <p:extLst>
      <p:ext uri="{BB962C8B-B14F-4D97-AF65-F5344CB8AC3E}">
        <p14:creationId xmlns:p14="http://schemas.microsoft.com/office/powerpoint/2010/main" val="9545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2" grpId="0" animBg="1"/>
      <p:bldP spid="33" grpId="0" animBg="1"/>
      <p:bldP spid="34" grpId="0" animBg="1"/>
      <p:bldP spid="35"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21DDDE-AE70-EB40-B5E6-D462F1BAEA18}"/>
              </a:ext>
            </a:extLst>
          </p:cNvPr>
          <p:cNvSpPr>
            <a:spLocks noGrp="1"/>
          </p:cNvSpPr>
          <p:nvPr>
            <p:ph idx="1"/>
          </p:nvPr>
        </p:nvSpPr>
        <p:spPr/>
        <p:txBody>
          <a:bodyPr>
            <a:normAutofit/>
          </a:bodyPr>
          <a:lstStyle/>
          <a:p>
            <a:r>
              <a:rPr lang="en-US" b="1" dirty="0">
                <a:sym typeface="Wingdings" pitchFamily="2" charset="2"/>
              </a:rPr>
              <a:t>Why?</a:t>
            </a:r>
            <a:r>
              <a:rPr lang="en-US" dirty="0">
                <a:sym typeface="Wingdings" pitchFamily="2" charset="2"/>
              </a:rPr>
              <a:t> Visualization is data intensive</a:t>
            </a:r>
          </a:p>
          <a:p>
            <a:pPr lvl="1"/>
            <a:r>
              <a:rPr lang="en-US" sz="2400" dirty="0">
                <a:sym typeface="Wingdings" pitchFamily="2" charset="2"/>
              </a:rPr>
              <a:t> Need visualization-centric strategies to thrive in this constrained environment</a:t>
            </a:r>
          </a:p>
          <a:p>
            <a:pPr lvl="1"/>
            <a:endParaRPr lang="en-US" sz="2400" dirty="0">
              <a:sym typeface="Wingdings" pitchFamily="2" charset="2"/>
            </a:endParaRPr>
          </a:p>
          <a:p>
            <a:pPr marL="57150" indent="0">
              <a:buNone/>
            </a:pPr>
            <a:endParaRPr lang="en-US" u="sng" dirty="0"/>
          </a:p>
          <a:p>
            <a:pPr marL="57150" indent="0">
              <a:buNone/>
            </a:pPr>
            <a:r>
              <a:rPr lang="en-US" u="sng" dirty="0"/>
              <a:t>Research Questions</a:t>
            </a:r>
          </a:p>
          <a:p>
            <a:r>
              <a:rPr lang="en-US" dirty="0"/>
              <a:t>How do visualization workloads perform under power limits?</a:t>
            </a:r>
          </a:p>
          <a:p>
            <a:r>
              <a:rPr lang="en-US" dirty="0"/>
              <a:t>If you must run at a lower power limit, how much slowdown will you see?</a:t>
            </a:r>
            <a:endParaRPr lang="en-US" dirty="0">
              <a:sym typeface="Wingdings" pitchFamily="2" charset="2"/>
            </a:endParaRPr>
          </a:p>
          <a:p>
            <a:pPr marL="57150" indent="0">
              <a:buNone/>
            </a:pPr>
            <a:endParaRPr lang="en-US" dirty="0"/>
          </a:p>
        </p:txBody>
      </p:sp>
      <p:sp>
        <p:nvSpPr>
          <p:cNvPr id="3" name="Title 2">
            <a:extLst>
              <a:ext uri="{FF2B5EF4-FFF2-40B4-BE49-F238E27FC236}">
                <a16:creationId xmlns:a16="http://schemas.microsoft.com/office/drawing/2014/main" id="{5A8B5A44-014D-7E49-9B07-D9A2930953DB}"/>
              </a:ext>
            </a:extLst>
          </p:cNvPr>
          <p:cNvSpPr>
            <a:spLocks noGrp="1"/>
          </p:cNvSpPr>
          <p:nvPr>
            <p:ph type="title"/>
          </p:nvPr>
        </p:nvSpPr>
        <p:spPr/>
        <p:txBody>
          <a:bodyPr/>
          <a:lstStyle/>
          <a:p>
            <a:r>
              <a:rPr lang="en-US" dirty="0"/>
              <a:t>Overprovisioning and visualization merits special attention</a:t>
            </a:r>
          </a:p>
        </p:txBody>
      </p:sp>
    </p:spTree>
    <p:extLst>
      <p:ext uri="{BB962C8B-B14F-4D97-AF65-F5344CB8AC3E}">
        <p14:creationId xmlns:p14="http://schemas.microsoft.com/office/powerpoint/2010/main" val="280553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solidFill>
                  <a:schemeClr val="bg1">
                    <a:lumMod val="75000"/>
                  </a:schemeClr>
                </a:solidFill>
              </a:rPr>
              <a:t>Motivation</a:t>
            </a:r>
          </a:p>
          <a:p>
            <a:pPr lvl="1"/>
            <a:r>
              <a:rPr lang="en-US" sz="2400" dirty="0">
                <a:solidFill>
                  <a:schemeClr val="bg1">
                    <a:lumMod val="75000"/>
                  </a:schemeClr>
                </a:solidFill>
              </a:rPr>
              <a:t>Power/Overprovisioning</a:t>
            </a:r>
          </a:p>
          <a:p>
            <a:pPr lvl="1"/>
            <a:r>
              <a:rPr lang="en-US" sz="2400" dirty="0">
                <a:solidFill>
                  <a:schemeClr val="bg1">
                    <a:lumMod val="75000"/>
                  </a:schemeClr>
                </a:solidFill>
              </a:rPr>
              <a:t>Why Visualization?</a:t>
            </a:r>
          </a:p>
          <a:p>
            <a:pPr lvl="1"/>
            <a:r>
              <a:rPr lang="en-US" sz="2400" dirty="0">
                <a:solidFill>
                  <a:schemeClr val="bg1">
                    <a:lumMod val="75000"/>
                  </a:schemeClr>
                </a:solidFill>
              </a:rPr>
              <a:t>Overprovisioning and Visualization</a:t>
            </a:r>
          </a:p>
          <a:p>
            <a:r>
              <a:rPr lang="en-US" dirty="0"/>
              <a:t>Experimental Overview</a:t>
            </a:r>
          </a:p>
          <a:p>
            <a:r>
              <a:rPr lang="en-US" dirty="0">
                <a:solidFill>
                  <a:schemeClr val="bg1">
                    <a:lumMod val="75000"/>
                  </a:schemeClr>
                </a:solidFill>
              </a:rPr>
              <a:t>Results</a:t>
            </a:r>
          </a:p>
          <a:p>
            <a:r>
              <a:rPr lang="en-US" dirty="0">
                <a:solidFill>
                  <a:schemeClr val="bg1">
                    <a:lumMod val="75000"/>
                  </a:schemeClr>
                </a:solidFill>
              </a:rPr>
              <a:t>Conclusion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2783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A446D-7CA0-FF4E-85F6-E5A4028DB8EE}"/>
              </a:ext>
            </a:extLst>
          </p:cNvPr>
          <p:cNvSpPr>
            <a:spLocks noGrp="1"/>
          </p:cNvSpPr>
          <p:nvPr>
            <p:ph type="title"/>
          </p:nvPr>
        </p:nvSpPr>
        <p:spPr/>
        <p:txBody>
          <a:bodyPr/>
          <a:lstStyle/>
          <a:p>
            <a:r>
              <a:rPr lang="en-US" dirty="0"/>
              <a:t>Study Factors</a:t>
            </a:r>
          </a:p>
        </p:txBody>
      </p:sp>
      <p:sp>
        <p:nvSpPr>
          <p:cNvPr id="4" name="Content Placeholder 3">
            <a:extLst>
              <a:ext uri="{FF2B5EF4-FFF2-40B4-BE49-F238E27FC236}">
                <a16:creationId xmlns:a16="http://schemas.microsoft.com/office/drawing/2014/main" id="{B19960CF-83FA-2B4C-88AE-DF49A705C021}"/>
              </a:ext>
            </a:extLst>
          </p:cNvPr>
          <p:cNvSpPr>
            <a:spLocks noGrp="1"/>
          </p:cNvSpPr>
          <p:nvPr>
            <p:ph idx="1"/>
          </p:nvPr>
        </p:nvSpPr>
        <p:spPr/>
        <p:txBody>
          <a:bodyPr/>
          <a:lstStyle/>
          <a:p>
            <a:r>
              <a:rPr lang="en-US" dirty="0"/>
              <a:t>Processor-level power limit</a:t>
            </a:r>
          </a:p>
          <a:p>
            <a:endParaRPr lang="en-US" dirty="0"/>
          </a:p>
          <a:p>
            <a:r>
              <a:rPr lang="en-US" dirty="0">
                <a:solidFill>
                  <a:schemeClr val="bg1">
                    <a:lumMod val="75000"/>
                  </a:schemeClr>
                </a:solidFill>
              </a:rPr>
              <a:t>Visualization algorithm</a:t>
            </a:r>
          </a:p>
          <a:p>
            <a:endParaRPr lang="en-US" dirty="0">
              <a:solidFill>
                <a:schemeClr val="bg1">
                  <a:lumMod val="75000"/>
                </a:schemeClr>
              </a:solidFill>
            </a:endParaRPr>
          </a:p>
          <a:p>
            <a:r>
              <a:rPr lang="en-US" dirty="0">
                <a:solidFill>
                  <a:schemeClr val="bg1">
                    <a:lumMod val="75000"/>
                  </a:schemeClr>
                </a:solidFill>
              </a:rPr>
              <a:t>Data set size</a:t>
            </a:r>
          </a:p>
          <a:p>
            <a:pPr lvl="1"/>
            <a:endParaRPr lang="en-US" dirty="0"/>
          </a:p>
          <a:p>
            <a:pPr lvl="1"/>
            <a:endParaRPr lang="en-US" dirty="0"/>
          </a:p>
          <a:p>
            <a:pPr lvl="1"/>
            <a:endParaRPr lang="en-US" dirty="0"/>
          </a:p>
          <a:p>
            <a:pPr lvl="1"/>
            <a:endParaRPr lang="en-US" dirty="0"/>
          </a:p>
          <a:p>
            <a:pPr lvl="1"/>
            <a:endParaRPr lang="en-US" dirty="0"/>
          </a:p>
        </p:txBody>
      </p:sp>
      <p:sp>
        <p:nvSpPr>
          <p:cNvPr id="6" name="Content Placeholder 5">
            <a:extLst>
              <a:ext uri="{FF2B5EF4-FFF2-40B4-BE49-F238E27FC236}">
                <a16:creationId xmlns:a16="http://schemas.microsoft.com/office/drawing/2014/main" id="{470203D5-834F-D747-88FF-85B008C8F3A9}"/>
              </a:ext>
            </a:extLst>
          </p:cNvPr>
          <p:cNvSpPr>
            <a:spLocks noGrp="1"/>
          </p:cNvSpPr>
          <p:nvPr>
            <p:ph idx="10"/>
          </p:nvPr>
        </p:nvSpPr>
        <p:spPr/>
        <p:txBody>
          <a:bodyPr>
            <a:normAutofit/>
          </a:bodyPr>
          <a:lstStyle/>
          <a:p>
            <a:pPr defTabSz="914400"/>
            <a:r>
              <a:rPr lang="en-US" dirty="0"/>
              <a:t>Single node of LLNL </a:t>
            </a:r>
            <a:r>
              <a:rPr lang="en-US" dirty="0" err="1"/>
              <a:t>RZTopaz</a:t>
            </a:r>
            <a:r>
              <a:rPr lang="en-US" dirty="0"/>
              <a:t> system (Intel Broadwell)</a:t>
            </a:r>
          </a:p>
          <a:p>
            <a:pPr lvl="1" defTabSz="914400"/>
            <a:r>
              <a:rPr lang="en-US" sz="2400" dirty="0"/>
              <a:t>36 cores per node running at 2.1 GHz</a:t>
            </a:r>
          </a:p>
          <a:p>
            <a:pPr lvl="1" defTabSz="914400"/>
            <a:endParaRPr lang="en-US" sz="2400" dirty="0"/>
          </a:p>
          <a:p>
            <a:pPr defTabSz="914400"/>
            <a:r>
              <a:rPr lang="en-US" dirty="0"/>
              <a:t>Leverage </a:t>
            </a:r>
            <a:r>
              <a:rPr lang="en-US" dirty="0" err="1">
                <a:latin typeface="Courier" pitchFamily="2" charset="0"/>
              </a:rPr>
              <a:t>msr</a:t>
            </a:r>
            <a:r>
              <a:rPr lang="en-US" dirty="0">
                <a:latin typeface="Courier" pitchFamily="2" charset="0"/>
              </a:rPr>
              <a:t>-safe</a:t>
            </a:r>
            <a:r>
              <a:rPr lang="en-US" dirty="0"/>
              <a:t> kernel driver to set power limit from user space</a:t>
            </a:r>
          </a:p>
          <a:p>
            <a:pPr defTabSz="914400"/>
            <a:r>
              <a:rPr lang="en-US" dirty="0"/>
              <a:t>Enforce power limits with Intel’s RAPL</a:t>
            </a:r>
          </a:p>
          <a:p>
            <a:pPr lvl="1"/>
            <a:r>
              <a:rPr lang="en-US" sz="2400" dirty="0"/>
              <a:t>Acceptable limits between 120W down to 40W</a:t>
            </a:r>
          </a:p>
        </p:txBody>
      </p:sp>
      <p:sp>
        <p:nvSpPr>
          <p:cNvPr id="27" name="TextBox 26">
            <a:extLst>
              <a:ext uri="{FF2B5EF4-FFF2-40B4-BE49-F238E27FC236}">
                <a16:creationId xmlns:a16="http://schemas.microsoft.com/office/drawing/2014/main" id="{4FB6176C-F4FC-A64A-80F0-D55B104E64AC}"/>
              </a:ext>
            </a:extLst>
          </p:cNvPr>
          <p:cNvSpPr txBox="1"/>
          <p:nvPr/>
        </p:nvSpPr>
        <p:spPr>
          <a:xfrm>
            <a:off x="9311149" y="6045719"/>
            <a:ext cx="2880852" cy="338554"/>
          </a:xfrm>
          <a:prstGeom prst="rect">
            <a:avLst/>
          </a:prstGeom>
          <a:noFill/>
        </p:spPr>
        <p:txBody>
          <a:bodyPr wrap="square" rtlCol="0">
            <a:spAutoFit/>
          </a:bodyPr>
          <a:lstStyle/>
          <a:p>
            <a:pPr algn="ctr"/>
            <a:r>
              <a:rPr lang="en-US" sz="1600" dirty="0"/>
              <a:t>https://</a:t>
            </a:r>
            <a:r>
              <a:rPr lang="en-US" sz="1600" dirty="0" err="1"/>
              <a:t>github.com</a:t>
            </a:r>
            <a:r>
              <a:rPr lang="en-US" sz="1600" dirty="0"/>
              <a:t>/</a:t>
            </a:r>
            <a:r>
              <a:rPr lang="en-US" sz="1600" dirty="0" err="1"/>
              <a:t>llnl</a:t>
            </a:r>
            <a:r>
              <a:rPr lang="en-US" sz="1600" dirty="0"/>
              <a:t>/</a:t>
            </a:r>
            <a:r>
              <a:rPr lang="en-US" sz="1600" dirty="0" err="1"/>
              <a:t>msr</a:t>
            </a:r>
            <a:r>
              <a:rPr lang="en-US" sz="1600" dirty="0"/>
              <a:t>-safe</a:t>
            </a:r>
          </a:p>
        </p:txBody>
      </p:sp>
      <p:cxnSp>
        <p:nvCxnSpPr>
          <p:cNvPr id="7" name="Straight Connector 6">
            <a:extLst>
              <a:ext uri="{FF2B5EF4-FFF2-40B4-BE49-F238E27FC236}">
                <a16:creationId xmlns:a16="http://schemas.microsoft.com/office/drawing/2014/main" id="{87DE125A-B8B2-1342-B6DB-216B5EC0E43B}"/>
              </a:ext>
            </a:extLst>
          </p:cNvPr>
          <p:cNvCxnSpPr>
            <a:cxnSpLocks/>
          </p:cNvCxnSpPr>
          <p:nvPr/>
        </p:nvCxnSpPr>
        <p:spPr>
          <a:xfrm flipV="1">
            <a:off x="4338320" y="1612314"/>
            <a:ext cx="1883599" cy="1953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F15601E-6F5A-E14E-A79B-6D0F36F974D4}"/>
              </a:ext>
            </a:extLst>
          </p:cNvPr>
          <p:cNvCxnSpPr>
            <a:cxnSpLocks/>
          </p:cNvCxnSpPr>
          <p:nvPr/>
        </p:nvCxnSpPr>
        <p:spPr>
          <a:xfrm>
            <a:off x="5518534" y="1612314"/>
            <a:ext cx="0" cy="2807286"/>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EDAD0D0-6638-AE4E-A87B-7648A7C32142}"/>
              </a:ext>
            </a:extLst>
          </p:cNvPr>
          <p:cNvCxnSpPr>
            <a:cxnSpLocks/>
          </p:cNvCxnSpPr>
          <p:nvPr/>
        </p:nvCxnSpPr>
        <p:spPr>
          <a:xfrm>
            <a:off x="5518534" y="4419600"/>
            <a:ext cx="703385"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4E3AFAD-2EA1-3C47-8078-10EBA70E38D0}"/>
              </a:ext>
            </a:extLst>
          </p:cNvPr>
          <p:cNvCxnSpPr>
            <a:cxnSpLocks/>
          </p:cNvCxnSpPr>
          <p:nvPr/>
        </p:nvCxnSpPr>
        <p:spPr>
          <a:xfrm>
            <a:off x="5518534" y="3455182"/>
            <a:ext cx="703385"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661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A446D-7CA0-FF4E-85F6-E5A4028DB8EE}"/>
              </a:ext>
            </a:extLst>
          </p:cNvPr>
          <p:cNvSpPr>
            <a:spLocks noGrp="1"/>
          </p:cNvSpPr>
          <p:nvPr>
            <p:ph type="title"/>
          </p:nvPr>
        </p:nvSpPr>
        <p:spPr/>
        <p:txBody>
          <a:bodyPr/>
          <a:lstStyle/>
          <a:p>
            <a:r>
              <a:rPr lang="en-US" dirty="0"/>
              <a:t>Study Factors</a:t>
            </a:r>
          </a:p>
        </p:txBody>
      </p:sp>
      <p:sp>
        <p:nvSpPr>
          <p:cNvPr id="4" name="Content Placeholder 3">
            <a:extLst>
              <a:ext uri="{FF2B5EF4-FFF2-40B4-BE49-F238E27FC236}">
                <a16:creationId xmlns:a16="http://schemas.microsoft.com/office/drawing/2014/main" id="{B19960CF-83FA-2B4C-88AE-DF49A705C021}"/>
              </a:ext>
            </a:extLst>
          </p:cNvPr>
          <p:cNvSpPr>
            <a:spLocks noGrp="1"/>
          </p:cNvSpPr>
          <p:nvPr>
            <p:ph idx="1"/>
          </p:nvPr>
        </p:nvSpPr>
        <p:spPr/>
        <p:txBody>
          <a:bodyPr>
            <a:normAutofit/>
          </a:bodyPr>
          <a:lstStyle/>
          <a:p>
            <a:r>
              <a:rPr lang="en-US" dirty="0">
                <a:solidFill>
                  <a:schemeClr val="bg1">
                    <a:lumMod val="75000"/>
                  </a:schemeClr>
                </a:solidFill>
              </a:rPr>
              <a:t>Processor-level power limit</a:t>
            </a:r>
          </a:p>
          <a:p>
            <a:endParaRPr lang="en-US" dirty="0"/>
          </a:p>
          <a:p>
            <a:r>
              <a:rPr lang="en-US" dirty="0"/>
              <a:t>Visualization algorithm</a:t>
            </a:r>
          </a:p>
          <a:p>
            <a:endParaRPr lang="en-US" dirty="0"/>
          </a:p>
          <a:p>
            <a:r>
              <a:rPr lang="en-US" dirty="0">
                <a:solidFill>
                  <a:schemeClr val="bg1">
                    <a:lumMod val="75000"/>
                  </a:schemeClr>
                </a:solidFill>
              </a:rPr>
              <a:t>Data set size</a:t>
            </a:r>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p:txBody>
      </p:sp>
      <p:pic>
        <p:nvPicPr>
          <p:cNvPr id="8" name="Content Placeholder 4">
            <a:extLst>
              <a:ext uri="{FF2B5EF4-FFF2-40B4-BE49-F238E27FC236}">
                <a16:creationId xmlns:a16="http://schemas.microsoft.com/office/drawing/2014/main" id="{BB3A413C-3C21-2849-9ABB-4FA36CAFA9F0}"/>
              </a:ext>
            </a:extLst>
          </p:cNvPr>
          <p:cNvPicPr>
            <a:picLocks noChangeAspect="1"/>
          </p:cNvPicPr>
          <p:nvPr/>
        </p:nvPicPr>
        <p:blipFill>
          <a:blip r:embed="rId2"/>
          <a:stretch>
            <a:fillRect/>
          </a:stretch>
        </p:blipFill>
        <p:spPr>
          <a:xfrm>
            <a:off x="7326649" y="3649841"/>
            <a:ext cx="1436811" cy="1436811"/>
          </a:xfrm>
          <a:prstGeom prst="rect">
            <a:avLst/>
          </a:prstGeom>
        </p:spPr>
      </p:pic>
      <p:pic>
        <p:nvPicPr>
          <p:cNvPr id="9" name="Picture 8">
            <a:extLst>
              <a:ext uri="{FF2B5EF4-FFF2-40B4-BE49-F238E27FC236}">
                <a16:creationId xmlns:a16="http://schemas.microsoft.com/office/drawing/2014/main" id="{A65A9B77-C569-1B43-BE02-F60C9A0BA66D}"/>
              </a:ext>
            </a:extLst>
          </p:cNvPr>
          <p:cNvPicPr>
            <a:picLocks noChangeAspect="1"/>
          </p:cNvPicPr>
          <p:nvPr/>
        </p:nvPicPr>
        <p:blipFill>
          <a:blip r:embed="rId3"/>
          <a:stretch>
            <a:fillRect/>
          </a:stretch>
        </p:blipFill>
        <p:spPr>
          <a:xfrm>
            <a:off x="8900033" y="1431587"/>
            <a:ext cx="1436811" cy="1436811"/>
          </a:xfrm>
          <a:prstGeom prst="rect">
            <a:avLst/>
          </a:prstGeom>
        </p:spPr>
      </p:pic>
      <p:pic>
        <p:nvPicPr>
          <p:cNvPr id="10" name="Picture 9">
            <a:extLst>
              <a:ext uri="{FF2B5EF4-FFF2-40B4-BE49-F238E27FC236}">
                <a16:creationId xmlns:a16="http://schemas.microsoft.com/office/drawing/2014/main" id="{FE600406-EAD5-EF4F-BD7E-98B6DC604AE0}"/>
              </a:ext>
            </a:extLst>
          </p:cNvPr>
          <p:cNvPicPr>
            <a:picLocks noChangeAspect="1"/>
          </p:cNvPicPr>
          <p:nvPr/>
        </p:nvPicPr>
        <p:blipFill>
          <a:blip r:embed="rId4"/>
          <a:stretch>
            <a:fillRect/>
          </a:stretch>
        </p:blipFill>
        <p:spPr>
          <a:xfrm>
            <a:off x="5753266" y="1431587"/>
            <a:ext cx="1436811" cy="1436811"/>
          </a:xfrm>
          <a:prstGeom prst="rect">
            <a:avLst/>
          </a:prstGeom>
        </p:spPr>
      </p:pic>
      <p:pic>
        <p:nvPicPr>
          <p:cNvPr id="11" name="Picture 10">
            <a:extLst>
              <a:ext uri="{FF2B5EF4-FFF2-40B4-BE49-F238E27FC236}">
                <a16:creationId xmlns:a16="http://schemas.microsoft.com/office/drawing/2014/main" id="{70899217-D71A-6246-BD8D-7D4C6FADB7CD}"/>
              </a:ext>
            </a:extLst>
          </p:cNvPr>
          <p:cNvPicPr>
            <a:picLocks noChangeAspect="1"/>
          </p:cNvPicPr>
          <p:nvPr/>
        </p:nvPicPr>
        <p:blipFill>
          <a:blip r:embed="rId5"/>
          <a:stretch>
            <a:fillRect/>
          </a:stretch>
        </p:blipFill>
        <p:spPr>
          <a:xfrm>
            <a:off x="10473415" y="3652704"/>
            <a:ext cx="1436811" cy="1436811"/>
          </a:xfrm>
          <a:prstGeom prst="rect">
            <a:avLst/>
          </a:prstGeom>
        </p:spPr>
      </p:pic>
      <p:pic>
        <p:nvPicPr>
          <p:cNvPr id="12" name="Picture 11">
            <a:extLst>
              <a:ext uri="{FF2B5EF4-FFF2-40B4-BE49-F238E27FC236}">
                <a16:creationId xmlns:a16="http://schemas.microsoft.com/office/drawing/2014/main" id="{09D7F0F3-7E0F-4E4E-B251-8B2EEC3E89E1}"/>
              </a:ext>
            </a:extLst>
          </p:cNvPr>
          <p:cNvPicPr>
            <a:picLocks noChangeAspect="1"/>
          </p:cNvPicPr>
          <p:nvPr/>
        </p:nvPicPr>
        <p:blipFill>
          <a:blip r:embed="rId6"/>
          <a:stretch>
            <a:fillRect/>
          </a:stretch>
        </p:blipFill>
        <p:spPr>
          <a:xfrm>
            <a:off x="10473415" y="1431587"/>
            <a:ext cx="1436811" cy="1436811"/>
          </a:xfrm>
          <a:prstGeom prst="rect">
            <a:avLst/>
          </a:prstGeom>
        </p:spPr>
      </p:pic>
      <p:pic>
        <p:nvPicPr>
          <p:cNvPr id="13" name="Picture 12">
            <a:extLst>
              <a:ext uri="{FF2B5EF4-FFF2-40B4-BE49-F238E27FC236}">
                <a16:creationId xmlns:a16="http://schemas.microsoft.com/office/drawing/2014/main" id="{D78B4020-1AA2-7546-A78D-DC809A181D6A}"/>
              </a:ext>
            </a:extLst>
          </p:cNvPr>
          <p:cNvPicPr>
            <a:picLocks noChangeAspect="1"/>
          </p:cNvPicPr>
          <p:nvPr/>
        </p:nvPicPr>
        <p:blipFill>
          <a:blip r:embed="rId7"/>
          <a:stretch>
            <a:fillRect/>
          </a:stretch>
        </p:blipFill>
        <p:spPr>
          <a:xfrm>
            <a:off x="5753266" y="3649841"/>
            <a:ext cx="1436811" cy="1436811"/>
          </a:xfrm>
          <a:prstGeom prst="rect">
            <a:avLst/>
          </a:prstGeom>
        </p:spPr>
      </p:pic>
      <p:pic>
        <p:nvPicPr>
          <p:cNvPr id="14" name="Picture 13">
            <a:extLst>
              <a:ext uri="{FF2B5EF4-FFF2-40B4-BE49-F238E27FC236}">
                <a16:creationId xmlns:a16="http://schemas.microsoft.com/office/drawing/2014/main" id="{7A5D36E0-268C-2841-B870-944A698DE1F2}"/>
              </a:ext>
            </a:extLst>
          </p:cNvPr>
          <p:cNvPicPr>
            <a:picLocks noChangeAspect="1"/>
          </p:cNvPicPr>
          <p:nvPr/>
        </p:nvPicPr>
        <p:blipFill>
          <a:blip r:embed="rId8"/>
          <a:stretch>
            <a:fillRect/>
          </a:stretch>
        </p:blipFill>
        <p:spPr>
          <a:xfrm>
            <a:off x="7326649" y="1431587"/>
            <a:ext cx="1436811" cy="1436811"/>
          </a:xfrm>
          <a:prstGeom prst="rect">
            <a:avLst/>
          </a:prstGeom>
        </p:spPr>
      </p:pic>
      <p:pic>
        <p:nvPicPr>
          <p:cNvPr id="15" name="Picture 14">
            <a:extLst>
              <a:ext uri="{FF2B5EF4-FFF2-40B4-BE49-F238E27FC236}">
                <a16:creationId xmlns:a16="http://schemas.microsoft.com/office/drawing/2014/main" id="{887AD21F-2CA1-1149-B25B-BB060E76D285}"/>
              </a:ext>
            </a:extLst>
          </p:cNvPr>
          <p:cNvPicPr>
            <a:picLocks noChangeAspect="1"/>
          </p:cNvPicPr>
          <p:nvPr/>
        </p:nvPicPr>
        <p:blipFill>
          <a:blip r:embed="rId9"/>
          <a:stretch>
            <a:fillRect/>
          </a:stretch>
        </p:blipFill>
        <p:spPr>
          <a:xfrm>
            <a:off x="8900033" y="3642703"/>
            <a:ext cx="1436811" cy="1436811"/>
          </a:xfrm>
          <a:prstGeom prst="rect">
            <a:avLst/>
          </a:prstGeom>
        </p:spPr>
      </p:pic>
      <p:sp>
        <p:nvSpPr>
          <p:cNvPr id="16" name="TextBox 15">
            <a:extLst>
              <a:ext uri="{FF2B5EF4-FFF2-40B4-BE49-F238E27FC236}">
                <a16:creationId xmlns:a16="http://schemas.microsoft.com/office/drawing/2014/main" id="{42F8284F-C876-5C45-96D5-D193D4133FE6}"/>
              </a:ext>
            </a:extLst>
          </p:cNvPr>
          <p:cNvSpPr txBox="1"/>
          <p:nvPr/>
        </p:nvSpPr>
        <p:spPr>
          <a:xfrm>
            <a:off x="5753266" y="2868399"/>
            <a:ext cx="1436811" cy="369332"/>
          </a:xfrm>
          <a:prstGeom prst="rect">
            <a:avLst/>
          </a:prstGeom>
          <a:solidFill>
            <a:schemeClr val="bg1"/>
          </a:solidFill>
        </p:spPr>
        <p:txBody>
          <a:bodyPr wrap="square" rtlCol="0">
            <a:spAutoFit/>
          </a:bodyPr>
          <a:lstStyle/>
          <a:p>
            <a:pPr algn="ctr"/>
            <a:r>
              <a:rPr lang="en-US" dirty="0"/>
              <a:t>Contour</a:t>
            </a:r>
          </a:p>
        </p:txBody>
      </p:sp>
      <p:sp>
        <p:nvSpPr>
          <p:cNvPr id="17" name="TextBox 16">
            <a:extLst>
              <a:ext uri="{FF2B5EF4-FFF2-40B4-BE49-F238E27FC236}">
                <a16:creationId xmlns:a16="http://schemas.microsoft.com/office/drawing/2014/main" id="{15F52895-F3DD-224B-AEC4-D36658071C8A}"/>
              </a:ext>
            </a:extLst>
          </p:cNvPr>
          <p:cNvSpPr txBox="1"/>
          <p:nvPr/>
        </p:nvSpPr>
        <p:spPr>
          <a:xfrm>
            <a:off x="5753266" y="5099481"/>
            <a:ext cx="1436811" cy="369332"/>
          </a:xfrm>
          <a:prstGeom prst="rect">
            <a:avLst/>
          </a:prstGeom>
          <a:noFill/>
        </p:spPr>
        <p:txBody>
          <a:bodyPr wrap="square" rtlCol="0">
            <a:spAutoFit/>
          </a:bodyPr>
          <a:lstStyle/>
          <a:p>
            <a:pPr algn="ctr"/>
            <a:r>
              <a:rPr lang="en-US" dirty="0"/>
              <a:t>Slice</a:t>
            </a:r>
          </a:p>
        </p:txBody>
      </p:sp>
      <p:sp>
        <p:nvSpPr>
          <p:cNvPr id="18" name="TextBox 17">
            <a:extLst>
              <a:ext uri="{FF2B5EF4-FFF2-40B4-BE49-F238E27FC236}">
                <a16:creationId xmlns:a16="http://schemas.microsoft.com/office/drawing/2014/main" id="{3142F75E-FBCD-5C49-9523-50955A38033D}"/>
              </a:ext>
            </a:extLst>
          </p:cNvPr>
          <p:cNvSpPr txBox="1"/>
          <p:nvPr/>
        </p:nvSpPr>
        <p:spPr>
          <a:xfrm>
            <a:off x="7301392" y="2868399"/>
            <a:ext cx="1436811" cy="369332"/>
          </a:xfrm>
          <a:prstGeom prst="rect">
            <a:avLst/>
          </a:prstGeom>
          <a:noFill/>
        </p:spPr>
        <p:txBody>
          <a:bodyPr wrap="square" rtlCol="0">
            <a:spAutoFit/>
          </a:bodyPr>
          <a:lstStyle/>
          <a:p>
            <a:pPr algn="ctr"/>
            <a:r>
              <a:rPr lang="en-US" dirty="0"/>
              <a:t>Threshold</a:t>
            </a:r>
          </a:p>
        </p:txBody>
      </p:sp>
      <p:sp>
        <p:nvSpPr>
          <p:cNvPr id="19" name="TextBox 18">
            <a:extLst>
              <a:ext uri="{FF2B5EF4-FFF2-40B4-BE49-F238E27FC236}">
                <a16:creationId xmlns:a16="http://schemas.microsoft.com/office/drawing/2014/main" id="{ED364252-D9AF-7A44-852C-2D494AC4FB3B}"/>
              </a:ext>
            </a:extLst>
          </p:cNvPr>
          <p:cNvSpPr txBox="1"/>
          <p:nvPr/>
        </p:nvSpPr>
        <p:spPr>
          <a:xfrm>
            <a:off x="7326649" y="5099482"/>
            <a:ext cx="1436811" cy="646331"/>
          </a:xfrm>
          <a:prstGeom prst="rect">
            <a:avLst/>
          </a:prstGeom>
          <a:noFill/>
        </p:spPr>
        <p:txBody>
          <a:bodyPr wrap="square" rtlCol="0">
            <a:spAutoFit/>
          </a:bodyPr>
          <a:lstStyle/>
          <a:p>
            <a:pPr algn="ctr"/>
            <a:r>
              <a:rPr lang="en-US" dirty="0"/>
              <a:t>Particle Advection</a:t>
            </a:r>
          </a:p>
        </p:txBody>
      </p:sp>
      <p:sp>
        <p:nvSpPr>
          <p:cNvPr id="20" name="TextBox 19">
            <a:extLst>
              <a:ext uri="{FF2B5EF4-FFF2-40B4-BE49-F238E27FC236}">
                <a16:creationId xmlns:a16="http://schemas.microsoft.com/office/drawing/2014/main" id="{C86EC347-2AD9-704A-9B5E-85C5019B0757}"/>
              </a:ext>
            </a:extLst>
          </p:cNvPr>
          <p:cNvSpPr txBox="1"/>
          <p:nvPr/>
        </p:nvSpPr>
        <p:spPr>
          <a:xfrm>
            <a:off x="8900032" y="2868398"/>
            <a:ext cx="1436811" cy="369332"/>
          </a:xfrm>
          <a:prstGeom prst="rect">
            <a:avLst/>
          </a:prstGeom>
          <a:noFill/>
        </p:spPr>
        <p:txBody>
          <a:bodyPr wrap="square" rtlCol="0">
            <a:spAutoFit/>
          </a:bodyPr>
          <a:lstStyle/>
          <a:p>
            <a:pPr algn="ctr"/>
            <a:r>
              <a:rPr lang="en-US" dirty="0"/>
              <a:t>Spherical Clip</a:t>
            </a:r>
          </a:p>
        </p:txBody>
      </p:sp>
      <p:sp>
        <p:nvSpPr>
          <p:cNvPr id="21" name="TextBox 20">
            <a:extLst>
              <a:ext uri="{FF2B5EF4-FFF2-40B4-BE49-F238E27FC236}">
                <a16:creationId xmlns:a16="http://schemas.microsoft.com/office/drawing/2014/main" id="{5697A335-DA01-DD45-A154-0C43C82313FF}"/>
              </a:ext>
            </a:extLst>
          </p:cNvPr>
          <p:cNvSpPr txBox="1"/>
          <p:nvPr/>
        </p:nvSpPr>
        <p:spPr>
          <a:xfrm>
            <a:off x="8900032" y="5087391"/>
            <a:ext cx="1436811" cy="646331"/>
          </a:xfrm>
          <a:prstGeom prst="rect">
            <a:avLst/>
          </a:prstGeom>
          <a:noFill/>
        </p:spPr>
        <p:txBody>
          <a:bodyPr wrap="square" rtlCol="0">
            <a:spAutoFit/>
          </a:bodyPr>
          <a:lstStyle/>
          <a:p>
            <a:pPr algn="ctr"/>
            <a:r>
              <a:rPr lang="en-US" dirty="0"/>
              <a:t>Volume Render</a:t>
            </a:r>
          </a:p>
        </p:txBody>
      </p:sp>
      <p:sp>
        <p:nvSpPr>
          <p:cNvPr id="22" name="TextBox 21">
            <a:extLst>
              <a:ext uri="{FF2B5EF4-FFF2-40B4-BE49-F238E27FC236}">
                <a16:creationId xmlns:a16="http://schemas.microsoft.com/office/drawing/2014/main" id="{DAB7C1EF-B79B-4741-9544-337331AA664B}"/>
              </a:ext>
            </a:extLst>
          </p:cNvPr>
          <p:cNvSpPr txBox="1"/>
          <p:nvPr/>
        </p:nvSpPr>
        <p:spPr>
          <a:xfrm>
            <a:off x="10473415" y="5083469"/>
            <a:ext cx="1436811" cy="369332"/>
          </a:xfrm>
          <a:prstGeom prst="rect">
            <a:avLst/>
          </a:prstGeom>
          <a:noFill/>
        </p:spPr>
        <p:txBody>
          <a:bodyPr wrap="square" rtlCol="0">
            <a:spAutoFit/>
          </a:bodyPr>
          <a:lstStyle/>
          <a:p>
            <a:pPr algn="ctr"/>
            <a:r>
              <a:rPr lang="en-US" dirty="0" err="1"/>
              <a:t>Isovolume</a:t>
            </a:r>
            <a:endParaRPr lang="en-US" dirty="0"/>
          </a:p>
        </p:txBody>
      </p:sp>
      <p:sp>
        <p:nvSpPr>
          <p:cNvPr id="23" name="TextBox 22">
            <a:extLst>
              <a:ext uri="{FF2B5EF4-FFF2-40B4-BE49-F238E27FC236}">
                <a16:creationId xmlns:a16="http://schemas.microsoft.com/office/drawing/2014/main" id="{ABCD0EE8-9669-AE45-9DB3-56CE50177C2F}"/>
              </a:ext>
            </a:extLst>
          </p:cNvPr>
          <p:cNvSpPr txBox="1"/>
          <p:nvPr/>
        </p:nvSpPr>
        <p:spPr>
          <a:xfrm>
            <a:off x="10473415" y="2874326"/>
            <a:ext cx="1436811" cy="369332"/>
          </a:xfrm>
          <a:prstGeom prst="rect">
            <a:avLst/>
          </a:prstGeom>
          <a:noFill/>
        </p:spPr>
        <p:txBody>
          <a:bodyPr wrap="square" rtlCol="0">
            <a:spAutoFit/>
          </a:bodyPr>
          <a:lstStyle/>
          <a:p>
            <a:pPr algn="ctr"/>
            <a:r>
              <a:rPr lang="en-US" dirty="0"/>
              <a:t>Ray Tracing</a:t>
            </a:r>
          </a:p>
        </p:txBody>
      </p:sp>
      <p:cxnSp>
        <p:nvCxnSpPr>
          <p:cNvPr id="24" name="Straight Connector 23">
            <a:extLst>
              <a:ext uri="{FF2B5EF4-FFF2-40B4-BE49-F238E27FC236}">
                <a16:creationId xmlns:a16="http://schemas.microsoft.com/office/drawing/2014/main" id="{FBDD1F14-970C-F847-9D95-2D97BD818FAA}"/>
              </a:ext>
            </a:extLst>
          </p:cNvPr>
          <p:cNvCxnSpPr>
            <a:cxnSpLocks/>
          </p:cNvCxnSpPr>
          <p:nvPr/>
        </p:nvCxnSpPr>
        <p:spPr>
          <a:xfrm>
            <a:off x="3797144" y="2826168"/>
            <a:ext cx="1217536"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5AD0A4A-85F1-2E4A-B4AD-4663A2A0C6DE}"/>
              </a:ext>
            </a:extLst>
          </p:cNvPr>
          <p:cNvCxnSpPr>
            <a:cxnSpLocks/>
          </p:cNvCxnSpPr>
          <p:nvPr/>
        </p:nvCxnSpPr>
        <p:spPr>
          <a:xfrm>
            <a:off x="5014680" y="1612314"/>
            <a:ext cx="0" cy="2807286"/>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D7C376C-0E86-9E48-B50E-5CB5849D59B3}"/>
              </a:ext>
            </a:extLst>
          </p:cNvPr>
          <p:cNvCxnSpPr>
            <a:cxnSpLocks/>
          </p:cNvCxnSpPr>
          <p:nvPr/>
        </p:nvCxnSpPr>
        <p:spPr>
          <a:xfrm>
            <a:off x="5001628" y="1615169"/>
            <a:ext cx="643392"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7A64625-765B-5E44-AD6E-87B8BA0E8CDB}"/>
              </a:ext>
            </a:extLst>
          </p:cNvPr>
          <p:cNvCxnSpPr>
            <a:cxnSpLocks/>
          </p:cNvCxnSpPr>
          <p:nvPr/>
        </p:nvCxnSpPr>
        <p:spPr>
          <a:xfrm>
            <a:off x="5001628" y="4419600"/>
            <a:ext cx="643392"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06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08F03F-15DE-7D4E-A946-75BE8B429B7C}"/>
              </a:ext>
            </a:extLst>
          </p:cNvPr>
          <p:cNvSpPr>
            <a:spLocks noGrp="1"/>
          </p:cNvSpPr>
          <p:nvPr>
            <p:ph idx="1"/>
          </p:nvPr>
        </p:nvSpPr>
        <p:spPr>
          <a:xfrm>
            <a:off x="609599" y="1441524"/>
            <a:ext cx="11187659" cy="4906889"/>
          </a:xfrm>
        </p:spPr>
        <p:txBody>
          <a:bodyPr>
            <a:noAutofit/>
          </a:bodyPr>
          <a:lstStyle/>
          <a:p>
            <a:r>
              <a:rPr lang="en-US" b="1" dirty="0"/>
              <a:t>Problem</a:t>
            </a:r>
            <a:r>
              <a:rPr lang="en-US" dirty="0"/>
              <a:t>: Power is a critical constraint for next generation supercomputers </a:t>
            </a:r>
          </a:p>
          <a:p>
            <a:r>
              <a:rPr lang="en-US" b="1" dirty="0"/>
              <a:t>Solution</a:t>
            </a:r>
            <a:r>
              <a:rPr lang="en-US" dirty="0"/>
              <a:t>: Hardware overprovisioning (…and also hardware improvements)</a:t>
            </a:r>
          </a:p>
          <a:p>
            <a:pPr lvl="1"/>
            <a:r>
              <a:rPr lang="en-US" sz="2400" dirty="0"/>
              <a:t>“More nodes,” but enforce power limits, degrading performance</a:t>
            </a:r>
          </a:p>
          <a:p>
            <a:pPr lvl="1"/>
            <a:endParaRPr lang="en-US" sz="2400" dirty="0"/>
          </a:p>
          <a:p>
            <a:r>
              <a:rPr lang="en-US" b="1" dirty="0"/>
              <a:t>This</a:t>
            </a:r>
            <a:r>
              <a:rPr lang="en-US" dirty="0"/>
              <a:t> </a:t>
            </a:r>
            <a:r>
              <a:rPr lang="en-US" b="1" dirty="0"/>
              <a:t>study</a:t>
            </a:r>
            <a:r>
              <a:rPr lang="en-US" dirty="0"/>
              <a:t>:</a:t>
            </a:r>
          </a:p>
          <a:p>
            <a:pPr lvl="1"/>
            <a:r>
              <a:rPr lang="en-US" sz="2400" u="sng" dirty="0"/>
              <a:t>Premise</a:t>
            </a:r>
            <a:r>
              <a:rPr lang="en-US" sz="2400" dirty="0"/>
              <a:t>: Visualization algorithms under power limits will differ from HPC applications</a:t>
            </a:r>
          </a:p>
          <a:p>
            <a:pPr lvl="2"/>
            <a:r>
              <a:rPr lang="en-US" sz="2400" dirty="0"/>
              <a:t>Visualization is data intensive</a:t>
            </a:r>
          </a:p>
          <a:p>
            <a:pPr lvl="1"/>
            <a:r>
              <a:rPr lang="en-US" sz="2400" u="sng" dirty="0"/>
              <a:t>What we did</a:t>
            </a:r>
            <a:r>
              <a:rPr lang="en-US" sz="2400" dirty="0"/>
              <a:t>: Consider a representative set of visualization algorithms and investigate tradeoffs between slowdown and power usage</a:t>
            </a:r>
          </a:p>
          <a:p>
            <a:pPr lvl="1"/>
            <a:r>
              <a:rPr lang="en-US" sz="2400" u="sng" dirty="0"/>
              <a:t>Outcome</a:t>
            </a:r>
            <a:r>
              <a:rPr lang="en-US" sz="2400" b="1" dirty="0"/>
              <a:t>: </a:t>
            </a:r>
            <a:r>
              <a:rPr lang="en-US" sz="2400" dirty="0"/>
              <a:t>Understand execution characteristics under power limits</a:t>
            </a:r>
          </a:p>
          <a:p>
            <a:pPr lvl="1"/>
            <a:r>
              <a:rPr lang="en-US" sz="2400" u="sng" dirty="0"/>
              <a:t>Why this is important</a:t>
            </a:r>
            <a:r>
              <a:rPr lang="en-US" sz="2400" dirty="0"/>
              <a:t>: Exploit characteristics for better performance</a:t>
            </a:r>
          </a:p>
          <a:p>
            <a:pPr lvl="1"/>
            <a:endParaRPr lang="en-US" sz="2400" dirty="0"/>
          </a:p>
        </p:txBody>
      </p:sp>
      <p:sp>
        <p:nvSpPr>
          <p:cNvPr id="2" name="Title 1">
            <a:extLst>
              <a:ext uri="{FF2B5EF4-FFF2-40B4-BE49-F238E27FC236}">
                <a16:creationId xmlns:a16="http://schemas.microsoft.com/office/drawing/2014/main" id="{1B81F02D-5482-FF4A-A683-BC65847C594A}"/>
              </a:ext>
            </a:extLst>
          </p:cNvPr>
          <p:cNvSpPr>
            <a:spLocks noGrp="1"/>
          </p:cNvSpPr>
          <p:nvPr>
            <p:ph type="title"/>
          </p:nvPr>
        </p:nvSpPr>
        <p:spPr/>
        <p:txBody>
          <a:bodyPr/>
          <a:lstStyle/>
          <a:p>
            <a:r>
              <a:rPr lang="en-US" dirty="0"/>
              <a:t>Our study is at the intersection of overprovisioning and visualization</a:t>
            </a:r>
          </a:p>
        </p:txBody>
      </p:sp>
    </p:spTree>
    <p:extLst>
      <p:ext uri="{BB962C8B-B14F-4D97-AF65-F5344CB8AC3E}">
        <p14:creationId xmlns:p14="http://schemas.microsoft.com/office/powerpoint/2010/main" val="4287315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A446D-7CA0-FF4E-85F6-E5A4028DB8EE}"/>
              </a:ext>
            </a:extLst>
          </p:cNvPr>
          <p:cNvSpPr>
            <a:spLocks noGrp="1"/>
          </p:cNvSpPr>
          <p:nvPr>
            <p:ph type="title"/>
          </p:nvPr>
        </p:nvSpPr>
        <p:spPr/>
        <p:txBody>
          <a:bodyPr/>
          <a:lstStyle/>
          <a:p>
            <a:r>
              <a:rPr lang="en-US" dirty="0"/>
              <a:t>Study Factors</a:t>
            </a:r>
          </a:p>
        </p:txBody>
      </p:sp>
      <p:sp>
        <p:nvSpPr>
          <p:cNvPr id="4" name="Content Placeholder 3">
            <a:extLst>
              <a:ext uri="{FF2B5EF4-FFF2-40B4-BE49-F238E27FC236}">
                <a16:creationId xmlns:a16="http://schemas.microsoft.com/office/drawing/2014/main" id="{B19960CF-83FA-2B4C-88AE-DF49A705C021}"/>
              </a:ext>
            </a:extLst>
          </p:cNvPr>
          <p:cNvSpPr>
            <a:spLocks noGrp="1"/>
          </p:cNvSpPr>
          <p:nvPr>
            <p:ph idx="1"/>
          </p:nvPr>
        </p:nvSpPr>
        <p:spPr/>
        <p:txBody>
          <a:bodyPr>
            <a:normAutofit/>
          </a:bodyPr>
          <a:lstStyle/>
          <a:p>
            <a:r>
              <a:rPr lang="en-US" dirty="0">
                <a:solidFill>
                  <a:schemeClr val="bg1">
                    <a:lumMod val="75000"/>
                  </a:schemeClr>
                </a:solidFill>
              </a:rPr>
              <a:t>Processor-level power limit</a:t>
            </a:r>
          </a:p>
          <a:p>
            <a:endParaRPr lang="en-US" dirty="0">
              <a:solidFill>
                <a:schemeClr val="bg1">
                  <a:lumMod val="75000"/>
                </a:schemeClr>
              </a:solidFill>
            </a:endParaRPr>
          </a:p>
          <a:p>
            <a:r>
              <a:rPr lang="en-US" dirty="0">
                <a:solidFill>
                  <a:schemeClr val="bg1">
                    <a:lumMod val="75000"/>
                  </a:schemeClr>
                </a:solidFill>
              </a:rPr>
              <a:t>Visualization algorithm</a:t>
            </a:r>
          </a:p>
          <a:p>
            <a:endParaRPr lang="en-US" dirty="0"/>
          </a:p>
          <a:p>
            <a:r>
              <a:rPr lang="en-US" dirty="0"/>
              <a:t>Data set size</a:t>
            </a:r>
            <a:endParaRPr lang="en-US" sz="2400" dirty="0"/>
          </a:p>
          <a:p>
            <a:pPr lvl="1"/>
            <a:endParaRPr lang="en-US" sz="2400" dirty="0"/>
          </a:p>
          <a:p>
            <a:pPr lvl="1"/>
            <a:endParaRPr lang="en-US" sz="2400" dirty="0"/>
          </a:p>
          <a:p>
            <a:pPr lvl="1"/>
            <a:endParaRPr lang="en-US" sz="2400" dirty="0"/>
          </a:p>
          <a:p>
            <a:pPr lvl="1"/>
            <a:endParaRPr lang="en-US" sz="2400" dirty="0"/>
          </a:p>
        </p:txBody>
      </p:sp>
      <p:sp>
        <p:nvSpPr>
          <p:cNvPr id="6" name="Content Placeholder 5">
            <a:extLst>
              <a:ext uri="{FF2B5EF4-FFF2-40B4-BE49-F238E27FC236}">
                <a16:creationId xmlns:a16="http://schemas.microsoft.com/office/drawing/2014/main" id="{470203D5-834F-D747-88FF-85B008C8F3A9}"/>
              </a:ext>
            </a:extLst>
          </p:cNvPr>
          <p:cNvSpPr>
            <a:spLocks noGrp="1"/>
          </p:cNvSpPr>
          <p:nvPr>
            <p:ph idx="10"/>
          </p:nvPr>
        </p:nvSpPr>
        <p:spPr/>
        <p:txBody>
          <a:bodyPr>
            <a:normAutofit/>
          </a:bodyPr>
          <a:lstStyle/>
          <a:p>
            <a:pPr defTabSz="914400"/>
            <a:r>
              <a:rPr lang="en-US" dirty="0"/>
              <a:t>CloverLeaf3D: Hydrodynamics proxy application</a:t>
            </a:r>
          </a:p>
          <a:p>
            <a:pPr defTabSz="914400"/>
            <a:endParaRPr lang="en-US" dirty="0"/>
          </a:p>
          <a:p>
            <a:pPr defTabSz="914400"/>
            <a:r>
              <a:rPr lang="en-US" dirty="0"/>
              <a:t>Data set sizes per node</a:t>
            </a:r>
          </a:p>
          <a:p>
            <a:pPr lvl="1"/>
            <a:r>
              <a:rPr lang="en-US" sz="2400" dirty="0"/>
              <a:t>32</a:t>
            </a:r>
            <a:r>
              <a:rPr lang="en-US" sz="2400" baseline="30000" dirty="0"/>
              <a:t>3</a:t>
            </a:r>
            <a:r>
              <a:rPr lang="en-US" sz="2400" dirty="0"/>
              <a:t>, 64</a:t>
            </a:r>
            <a:r>
              <a:rPr lang="en-US" sz="2400" baseline="30000" dirty="0"/>
              <a:t>3</a:t>
            </a:r>
            <a:r>
              <a:rPr lang="en-US" sz="2400" dirty="0"/>
              <a:t>, 128</a:t>
            </a:r>
            <a:r>
              <a:rPr lang="en-US" sz="2400" baseline="30000" dirty="0"/>
              <a:t>3</a:t>
            </a:r>
            <a:r>
              <a:rPr lang="en-US" sz="2400" dirty="0"/>
              <a:t>, 256</a:t>
            </a:r>
            <a:r>
              <a:rPr lang="en-US" sz="2400" baseline="30000" dirty="0"/>
              <a:t>3</a:t>
            </a:r>
          </a:p>
          <a:p>
            <a:pPr defTabSz="914400"/>
            <a:r>
              <a:rPr lang="en-US" dirty="0"/>
              <a:t>Number of cells per node range from 32K to 16M</a:t>
            </a:r>
          </a:p>
        </p:txBody>
      </p:sp>
      <p:cxnSp>
        <p:nvCxnSpPr>
          <p:cNvPr id="5" name="Straight Connector 4">
            <a:extLst>
              <a:ext uri="{FF2B5EF4-FFF2-40B4-BE49-F238E27FC236}">
                <a16:creationId xmlns:a16="http://schemas.microsoft.com/office/drawing/2014/main" id="{53646DF2-43A7-544F-951D-8106BF02A2F3}"/>
              </a:ext>
            </a:extLst>
          </p:cNvPr>
          <p:cNvCxnSpPr>
            <a:cxnSpLocks/>
          </p:cNvCxnSpPr>
          <p:nvPr/>
        </p:nvCxnSpPr>
        <p:spPr>
          <a:xfrm>
            <a:off x="2722098" y="4009292"/>
            <a:ext cx="2806505"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04A57D1-52D5-B342-A777-645CFE39EDA4}"/>
              </a:ext>
            </a:extLst>
          </p:cNvPr>
          <p:cNvCxnSpPr>
            <a:cxnSpLocks/>
          </p:cNvCxnSpPr>
          <p:nvPr/>
        </p:nvCxnSpPr>
        <p:spPr>
          <a:xfrm flipH="1">
            <a:off x="5518535" y="1626828"/>
            <a:ext cx="10068" cy="2579412"/>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6CADCD0-4F26-194D-8C2E-26F2660DD63C}"/>
              </a:ext>
            </a:extLst>
          </p:cNvPr>
          <p:cNvCxnSpPr>
            <a:cxnSpLocks/>
          </p:cNvCxnSpPr>
          <p:nvPr/>
        </p:nvCxnSpPr>
        <p:spPr>
          <a:xfrm>
            <a:off x="5518534" y="1626828"/>
            <a:ext cx="703385"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A25BC74-E6F1-2141-8D3D-B28DEBC8E379}"/>
              </a:ext>
            </a:extLst>
          </p:cNvPr>
          <p:cNvCxnSpPr>
            <a:cxnSpLocks/>
          </p:cNvCxnSpPr>
          <p:nvPr/>
        </p:nvCxnSpPr>
        <p:spPr>
          <a:xfrm>
            <a:off x="5518534" y="4206240"/>
            <a:ext cx="703385"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064D8-2C03-B943-9CEA-388A81FAB8D9}"/>
              </a:ext>
            </a:extLst>
          </p:cNvPr>
          <p:cNvCxnSpPr>
            <a:cxnSpLocks/>
          </p:cNvCxnSpPr>
          <p:nvPr/>
        </p:nvCxnSpPr>
        <p:spPr>
          <a:xfrm>
            <a:off x="5518534" y="3191022"/>
            <a:ext cx="703385"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89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5DEC0F-257E-D749-AB23-3E07CF0042BB}"/>
              </a:ext>
            </a:extLst>
          </p:cNvPr>
          <p:cNvSpPr>
            <a:spLocks noGrp="1"/>
          </p:cNvSpPr>
          <p:nvPr>
            <p:ph idx="1"/>
          </p:nvPr>
        </p:nvSpPr>
        <p:spPr/>
        <p:txBody>
          <a:bodyPr/>
          <a:lstStyle/>
          <a:p>
            <a:r>
              <a:rPr lang="en-US" dirty="0"/>
              <a:t>Study conducted in 3 phases</a:t>
            </a:r>
          </a:p>
          <a:p>
            <a:endParaRPr lang="en-US" dirty="0"/>
          </a:p>
          <a:p>
            <a:r>
              <a:rPr lang="en-US" dirty="0"/>
              <a:t>Phase 1: Vary power limit for a single visualization algorithm and data set size</a:t>
            </a:r>
          </a:p>
          <a:p>
            <a:endParaRPr lang="en-US" dirty="0"/>
          </a:p>
          <a:p>
            <a:r>
              <a:rPr lang="en-US" dirty="0"/>
              <a:t>Following phases varies 1 factor at a time to investigate effects</a:t>
            </a:r>
          </a:p>
          <a:p>
            <a:pPr lvl="1"/>
            <a:r>
              <a:rPr lang="en-US" sz="2400" dirty="0"/>
              <a:t>Phase 2: Vary visualization algorithm</a:t>
            </a:r>
          </a:p>
          <a:p>
            <a:pPr lvl="1"/>
            <a:r>
              <a:rPr lang="en-US" sz="2400" dirty="0"/>
              <a:t>Phase 3: Vary data set size</a:t>
            </a:r>
          </a:p>
        </p:txBody>
      </p:sp>
      <p:sp>
        <p:nvSpPr>
          <p:cNvPr id="2" name="Title 1">
            <a:extLst>
              <a:ext uri="{FF2B5EF4-FFF2-40B4-BE49-F238E27FC236}">
                <a16:creationId xmlns:a16="http://schemas.microsoft.com/office/drawing/2014/main" id="{B711C6EA-326B-D749-9ADC-4DE4BA1057F2}"/>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203661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solidFill>
                  <a:schemeClr val="bg1">
                    <a:lumMod val="75000"/>
                  </a:schemeClr>
                </a:solidFill>
              </a:rPr>
              <a:t>Motivation</a:t>
            </a:r>
          </a:p>
          <a:p>
            <a:pPr lvl="1"/>
            <a:r>
              <a:rPr lang="en-US" sz="2400" dirty="0">
                <a:solidFill>
                  <a:schemeClr val="bg1">
                    <a:lumMod val="75000"/>
                  </a:schemeClr>
                </a:solidFill>
              </a:rPr>
              <a:t>Power/Overprovisioning</a:t>
            </a:r>
          </a:p>
          <a:p>
            <a:pPr lvl="1"/>
            <a:r>
              <a:rPr lang="en-US" sz="2400" dirty="0">
                <a:solidFill>
                  <a:schemeClr val="bg1">
                    <a:lumMod val="75000"/>
                  </a:schemeClr>
                </a:solidFill>
              </a:rPr>
              <a:t>Why Visualization?</a:t>
            </a:r>
          </a:p>
          <a:p>
            <a:pPr lvl="1"/>
            <a:r>
              <a:rPr lang="en-US" sz="2400" dirty="0">
                <a:solidFill>
                  <a:schemeClr val="bg1">
                    <a:lumMod val="75000"/>
                  </a:schemeClr>
                </a:solidFill>
              </a:rPr>
              <a:t>Overprovisioning and Visualization</a:t>
            </a:r>
          </a:p>
          <a:p>
            <a:r>
              <a:rPr lang="en-US" dirty="0">
                <a:solidFill>
                  <a:schemeClr val="bg1">
                    <a:lumMod val="75000"/>
                  </a:schemeClr>
                </a:solidFill>
              </a:rPr>
              <a:t>Experimental Overview</a:t>
            </a:r>
            <a:endParaRPr lang="en-US" dirty="0"/>
          </a:p>
          <a:p>
            <a:r>
              <a:rPr lang="en-US" dirty="0"/>
              <a:t>Results</a:t>
            </a:r>
            <a:endParaRPr lang="en-US" dirty="0">
              <a:solidFill>
                <a:schemeClr val="bg1">
                  <a:lumMod val="75000"/>
                </a:schemeClr>
              </a:solidFill>
            </a:endParaRPr>
          </a:p>
          <a:p>
            <a:r>
              <a:rPr lang="en-US" dirty="0">
                <a:solidFill>
                  <a:schemeClr val="bg1">
                    <a:lumMod val="75000"/>
                  </a:schemeClr>
                </a:solidFill>
              </a:rPr>
              <a:t>Conclusion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864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BE93-2571-3148-A60B-64618B6F8909}"/>
              </a:ext>
            </a:extLst>
          </p:cNvPr>
          <p:cNvSpPr>
            <a:spLocks noGrp="1"/>
          </p:cNvSpPr>
          <p:nvPr>
            <p:ph type="title"/>
          </p:nvPr>
        </p:nvSpPr>
        <p:spPr/>
        <p:txBody>
          <a:bodyPr/>
          <a:lstStyle/>
          <a:p>
            <a:r>
              <a:rPr lang="en-US" dirty="0"/>
              <a:t>Phase 1 Results: Vary Processor-Level Power Limit</a:t>
            </a:r>
          </a:p>
        </p:txBody>
      </p:sp>
      <p:sp>
        <p:nvSpPr>
          <p:cNvPr id="3" name="Content Placeholder 2">
            <a:extLst>
              <a:ext uri="{FF2B5EF4-FFF2-40B4-BE49-F238E27FC236}">
                <a16:creationId xmlns:a16="http://schemas.microsoft.com/office/drawing/2014/main" id="{F4020F96-3E06-4D41-8C60-0B452A3B6337}"/>
              </a:ext>
            </a:extLst>
          </p:cNvPr>
          <p:cNvSpPr>
            <a:spLocks noGrp="1"/>
          </p:cNvSpPr>
          <p:nvPr>
            <p:ph idx="1"/>
          </p:nvPr>
        </p:nvSpPr>
        <p:spPr/>
        <p:txBody>
          <a:bodyPr/>
          <a:lstStyle/>
          <a:p>
            <a:r>
              <a:rPr lang="en-US" dirty="0"/>
              <a:t>Reducing power limit by 3X:</a:t>
            </a:r>
          </a:p>
          <a:p>
            <a:pPr lvl="1"/>
            <a:r>
              <a:rPr lang="en-US" sz="2400" dirty="0"/>
              <a:t>Runtime increases by 1.2X</a:t>
            </a:r>
          </a:p>
          <a:p>
            <a:pPr lvl="1"/>
            <a:r>
              <a:rPr lang="en-US" sz="2400" dirty="0"/>
              <a:t>Frequency decreases by 1.2X</a:t>
            </a:r>
          </a:p>
          <a:p>
            <a:pPr lvl="1"/>
            <a:endParaRPr lang="en-US" sz="2400" dirty="0"/>
          </a:p>
          <a:p>
            <a:r>
              <a:rPr lang="en-US" dirty="0"/>
              <a:t>Contour algorithm does not see a slow down proportional to power limit</a:t>
            </a:r>
          </a:p>
          <a:p>
            <a:endParaRPr lang="en-US" dirty="0"/>
          </a:p>
          <a:p>
            <a:r>
              <a:rPr lang="en-US" dirty="0"/>
              <a:t>Favorable power savings</a:t>
            </a:r>
          </a:p>
        </p:txBody>
      </p:sp>
      <p:pic>
        <p:nvPicPr>
          <p:cNvPr id="7" name="Picture 6">
            <a:extLst>
              <a:ext uri="{FF2B5EF4-FFF2-40B4-BE49-F238E27FC236}">
                <a16:creationId xmlns:a16="http://schemas.microsoft.com/office/drawing/2014/main" id="{D5451274-F5E7-0C45-9066-A1FFA7AB76C5}"/>
              </a:ext>
            </a:extLst>
          </p:cNvPr>
          <p:cNvPicPr>
            <a:picLocks noChangeAspect="1"/>
          </p:cNvPicPr>
          <p:nvPr/>
        </p:nvPicPr>
        <p:blipFill>
          <a:blip r:embed="rId3"/>
          <a:stretch>
            <a:fillRect/>
          </a:stretch>
        </p:blipFill>
        <p:spPr>
          <a:xfrm>
            <a:off x="7910536" y="4189340"/>
            <a:ext cx="2021254" cy="2021254"/>
          </a:xfrm>
          <a:prstGeom prst="rect">
            <a:avLst/>
          </a:prstGeom>
        </p:spPr>
      </p:pic>
      <p:pic>
        <p:nvPicPr>
          <p:cNvPr id="9" name="Content Placeholder 5">
            <a:extLst>
              <a:ext uri="{FF2B5EF4-FFF2-40B4-BE49-F238E27FC236}">
                <a16:creationId xmlns:a16="http://schemas.microsoft.com/office/drawing/2014/main" id="{7335B6AE-5AFB-A149-AADF-3BE813D63720}"/>
              </a:ext>
            </a:extLst>
          </p:cNvPr>
          <p:cNvPicPr>
            <a:picLocks noGrp="1" noChangeAspect="1"/>
          </p:cNvPicPr>
          <p:nvPr>
            <p:ph idx="10"/>
          </p:nvPr>
        </p:nvPicPr>
        <p:blipFill>
          <a:blip r:embed="rId4"/>
          <a:stretch>
            <a:fillRect/>
          </a:stretch>
        </p:blipFill>
        <p:spPr>
          <a:xfrm>
            <a:off x="6291263" y="1579624"/>
            <a:ext cx="5291137" cy="2455159"/>
          </a:xfrm>
        </p:spPr>
      </p:pic>
      <p:sp>
        <p:nvSpPr>
          <p:cNvPr id="10" name="Rectangle 9">
            <a:extLst>
              <a:ext uri="{FF2B5EF4-FFF2-40B4-BE49-F238E27FC236}">
                <a16:creationId xmlns:a16="http://schemas.microsoft.com/office/drawing/2014/main" id="{BE7F0669-7E52-804B-BE71-F7B3DB06EABD}"/>
              </a:ext>
            </a:extLst>
          </p:cNvPr>
          <p:cNvSpPr/>
          <p:nvPr/>
        </p:nvSpPr>
        <p:spPr bwMode="auto">
          <a:xfrm>
            <a:off x="6369627" y="2057400"/>
            <a:ext cx="5091546" cy="207818"/>
          </a:xfrm>
          <a:prstGeom prst="rect">
            <a:avLst/>
          </a:prstGeom>
          <a:noFill/>
          <a:ln w="381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 name="Rectangle 10">
            <a:extLst>
              <a:ext uri="{FF2B5EF4-FFF2-40B4-BE49-F238E27FC236}">
                <a16:creationId xmlns:a16="http://schemas.microsoft.com/office/drawing/2014/main" id="{D7B2DF60-F8F0-8941-864B-E28028BE103E}"/>
              </a:ext>
            </a:extLst>
          </p:cNvPr>
          <p:cNvSpPr/>
          <p:nvPr/>
        </p:nvSpPr>
        <p:spPr bwMode="auto">
          <a:xfrm>
            <a:off x="6391058" y="3773545"/>
            <a:ext cx="5091546" cy="207818"/>
          </a:xfrm>
          <a:prstGeom prst="rect">
            <a:avLst/>
          </a:prstGeom>
          <a:noFill/>
          <a:ln w="381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556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2CBB4B-05B5-9343-A571-75E53B43A7C1}"/>
              </a:ext>
            </a:extLst>
          </p:cNvPr>
          <p:cNvSpPr>
            <a:spLocks noGrp="1"/>
          </p:cNvSpPr>
          <p:nvPr>
            <p:ph idx="1"/>
          </p:nvPr>
        </p:nvSpPr>
        <p:spPr/>
        <p:txBody>
          <a:bodyPr/>
          <a:lstStyle/>
          <a:p>
            <a:r>
              <a:rPr lang="en-US" dirty="0"/>
              <a:t>Changes: Execute </a:t>
            </a:r>
            <a:r>
              <a:rPr lang="en-US" u="sng" dirty="0"/>
              <a:t>all visualization algorithms</a:t>
            </a:r>
            <a:r>
              <a:rPr lang="en-US" dirty="0"/>
              <a:t> under varying power limits</a:t>
            </a:r>
          </a:p>
          <a:p>
            <a:endParaRPr lang="en-US" dirty="0"/>
          </a:p>
          <a:p>
            <a:r>
              <a:rPr lang="en-US" dirty="0"/>
              <a:t>Goal: Investigate the data intensity of additional visualization algorithms</a:t>
            </a:r>
          </a:p>
        </p:txBody>
      </p:sp>
      <p:sp>
        <p:nvSpPr>
          <p:cNvPr id="3" name="Title 2">
            <a:extLst>
              <a:ext uri="{FF2B5EF4-FFF2-40B4-BE49-F238E27FC236}">
                <a16:creationId xmlns:a16="http://schemas.microsoft.com/office/drawing/2014/main" id="{F3DBF989-05BF-F44D-9A7F-5840C4E15AE1}"/>
              </a:ext>
            </a:extLst>
          </p:cNvPr>
          <p:cNvSpPr>
            <a:spLocks noGrp="1"/>
          </p:cNvSpPr>
          <p:nvPr>
            <p:ph type="title"/>
          </p:nvPr>
        </p:nvSpPr>
        <p:spPr/>
        <p:txBody>
          <a:bodyPr/>
          <a:lstStyle/>
          <a:p>
            <a:r>
              <a:rPr lang="en-US" dirty="0"/>
              <a:t>Changes for Phase 2</a:t>
            </a:r>
          </a:p>
        </p:txBody>
      </p:sp>
    </p:spTree>
    <p:extLst>
      <p:ext uri="{BB962C8B-B14F-4D97-AF65-F5344CB8AC3E}">
        <p14:creationId xmlns:p14="http://schemas.microsoft.com/office/powerpoint/2010/main" val="103589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A619E4-B411-9542-A5E0-D99353F5FC55}"/>
              </a:ext>
            </a:extLst>
          </p:cNvPr>
          <p:cNvSpPr>
            <a:spLocks noGrp="1"/>
          </p:cNvSpPr>
          <p:nvPr>
            <p:ph type="title"/>
          </p:nvPr>
        </p:nvSpPr>
        <p:spPr/>
        <p:txBody>
          <a:bodyPr/>
          <a:lstStyle/>
          <a:p>
            <a:r>
              <a:rPr lang="en-US" dirty="0"/>
              <a:t>Phase 2 Results: Vary Visualization Algorithm</a:t>
            </a:r>
          </a:p>
        </p:txBody>
      </p:sp>
      <p:sp>
        <p:nvSpPr>
          <p:cNvPr id="7" name="Content Placeholder 6">
            <a:extLst>
              <a:ext uri="{FF2B5EF4-FFF2-40B4-BE49-F238E27FC236}">
                <a16:creationId xmlns:a16="http://schemas.microsoft.com/office/drawing/2014/main" id="{5403E2FE-B240-0F4F-A78A-9CB3EA92267B}"/>
              </a:ext>
            </a:extLst>
          </p:cNvPr>
          <p:cNvSpPr>
            <a:spLocks noGrp="1"/>
          </p:cNvSpPr>
          <p:nvPr>
            <p:ph idx="1"/>
          </p:nvPr>
        </p:nvSpPr>
        <p:spPr/>
        <p:txBody>
          <a:bodyPr/>
          <a:lstStyle/>
          <a:p>
            <a:pPr marL="57150" indent="0">
              <a:buNone/>
            </a:pPr>
            <a:r>
              <a:rPr lang="en-US" u="sng" dirty="0"/>
              <a:t>Power Opportunity</a:t>
            </a:r>
          </a:p>
          <a:p>
            <a:r>
              <a:rPr lang="en-US" dirty="0"/>
              <a:t>Performance remains constant until lowest power cap</a:t>
            </a:r>
          </a:p>
        </p:txBody>
      </p:sp>
      <p:sp>
        <p:nvSpPr>
          <p:cNvPr id="8" name="Content Placeholder 7">
            <a:extLst>
              <a:ext uri="{FF2B5EF4-FFF2-40B4-BE49-F238E27FC236}">
                <a16:creationId xmlns:a16="http://schemas.microsoft.com/office/drawing/2014/main" id="{C81AE475-FFF6-124D-9BA6-0C6BCF0C132D}"/>
              </a:ext>
            </a:extLst>
          </p:cNvPr>
          <p:cNvSpPr>
            <a:spLocks noGrp="1"/>
          </p:cNvSpPr>
          <p:nvPr>
            <p:ph idx="10"/>
          </p:nvPr>
        </p:nvSpPr>
        <p:spPr/>
        <p:txBody>
          <a:bodyPr/>
          <a:lstStyle/>
          <a:p>
            <a:pPr marL="57150" indent="0">
              <a:buNone/>
            </a:pPr>
            <a:r>
              <a:rPr lang="en-US" u="sng" dirty="0"/>
              <a:t>Power Sensitive</a:t>
            </a:r>
          </a:p>
          <a:p>
            <a:r>
              <a:rPr lang="en-US" dirty="0"/>
              <a:t>Performance degrades relative to power cap</a:t>
            </a:r>
          </a:p>
          <a:p>
            <a:r>
              <a:rPr lang="en-US" dirty="0"/>
              <a:t>Compute-bound workloads</a:t>
            </a:r>
          </a:p>
        </p:txBody>
      </p:sp>
      <p:pic>
        <p:nvPicPr>
          <p:cNvPr id="10" name="Content Placeholder 4">
            <a:extLst>
              <a:ext uri="{FF2B5EF4-FFF2-40B4-BE49-F238E27FC236}">
                <a16:creationId xmlns:a16="http://schemas.microsoft.com/office/drawing/2014/main" id="{A73E1923-878A-1043-A64A-FC4B9B46E66C}"/>
              </a:ext>
            </a:extLst>
          </p:cNvPr>
          <p:cNvPicPr>
            <a:picLocks noChangeAspect="1"/>
          </p:cNvPicPr>
          <p:nvPr/>
        </p:nvPicPr>
        <p:blipFill>
          <a:blip r:embed="rId3"/>
          <a:stretch>
            <a:fillRect/>
          </a:stretch>
        </p:blipFill>
        <p:spPr>
          <a:xfrm>
            <a:off x="7439244" y="3562026"/>
            <a:ext cx="1436811" cy="1436811"/>
          </a:xfrm>
          <a:prstGeom prst="rect">
            <a:avLst/>
          </a:prstGeom>
        </p:spPr>
      </p:pic>
      <p:pic>
        <p:nvPicPr>
          <p:cNvPr id="11" name="Picture 10">
            <a:extLst>
              <a:ext uri="{FF2B5EF4-FFF2-40B4-BE49-F238E27FC236}">
                <a16:creationId xmlns:a16="http://schemas.microsoft.com/office/drawing/2014/main" id="{68297E65-FEDC-CA4F-BA76-AA4B9BCB4EDD}"/>
              </a:ext>
            </a:extLst>
          </p:cNvPr>
          <p:cNvPicPr>
            <a:picLocks noChangeAspect="1"/>
          </p:cNvPicPr>
          <p:nvPr/>
        </p:nvPicPr>
        <p:blipFill>
          <a:blip r:embed="rId4"/>
          <a:stretch>
            <a:fillRect/>
          </a:stretch>
        </p:blipFill>
        <p:spPr>
          <a:xfrm>
            <a:off x="4111088" y="2876331"/>
            <a:ext cx="1436811" cy="1436811"/>
          </a:xfrm>
          <a:prstGeom prst="rect">
            <a:avLst/>
          </a:prstGeom>
        </p:spPr>
      </p:pic>
      <p:pic>
        <p:nvPicPr>
          <p:cNvPr id="12" name="Picture 11">
            <a:extLst>
              <a:ext uri="{FF2B5EF4-FFF2-40B4-BE49-F238E27FC236}">
                <a16:creationId xmlns:a16="http://schemas.microsoft.com/office/drawing/2014/main" id="{F83CB272-031A-E941-A347-C18C65201CFB}"/>
              </a:ext>
            </a:extLst>
          </p:cNvPr>
          <p:cNvPicPr>
            <a:picLocks noChangeAspect="1"/>
          </p:cNvPicPr>
          <p:nvPr/>
        </p:nvPicPr>
        <p:blipFill>
          <a:blip r:embed="rId5"/>
          <a:stretch>
            <a:fillRect/>
          </a:stretch>
        </p:blipFill>
        <p:spPr>
          <a:xfrm>
            <a:off x="964321" y="2876331"/>
            <a:ext cx="1436811" cy="1436811"/>
          </a:xfrm>
          <a:prstGeom prst="rect">
            <a:avLst/>
          </a:prstGeom>
        </p:spPr>
      </p:pic>
      <p:pic>
        <p:nvPicPr>
          <p:cNvPr id="13" name="Picture 12">
            <a:extLst>
              <a:ext uri="{FF2B5EF4-FFF2-40B4-BE49-F238E27FC236}">
                <a16:creationId xmlns:a16="http://schemas.microsoft.com/office/drawing/2014/main" id="{5A3CD472-41A7-3F4F-9373-F112086C5AE0}"/>
              </a:ext>
            </a:extLst>
          </p:cNvPr>
          <p:cNvPicPr>
            <a:picLocks noChangeAspect="1"/>
          </p:cNvPicPr>
          <p:nvPr/>
        </p:nvPicPr>
        <p:blipFill>
          <a:blip r:embed="rId6"/>
          <a:stretch>
            <a:fillRect/>
          </a:stretch>
        </p:blipFill>
        <p:spPr>
          <a:xfrm>
            <a:off x="2537704" y="4682474"/>
            <a:ext cx="1436811" cy="1436811"/>
          </a:xfrm>
          <a:prstGeom prst="rect">
            <a:avLst/>
          </a:prstGeom>
        </p:spPr>
      </p:pic>
      <p:pic>
        <p:nvPicPr>
          <p:cNvPr id="14" name="Picture 13">
            <a:extLst>
              <a:ext uri="{FF2B5EF4-FFF2-40B4-BE49-F238E27FC236}">
                <a16:creationId xmlns:a16="http://schemas.microsoft.com/office/drawing/2014/main" id="{41D16885-B589-0A4A-AAB5-DD103F2B085A}"/>
              </a:ext>
            </a:extLst>
          </p:cNvPr>
          <p:cNvPicPr>
            <a:picLocks noChangeAspect="1"/>
          </p:cNvPicPr>
          <p:nvPr/>
        </p:nvPicPr>
        <p:blipFill>
          <a:blip r:embed="rId7"/>
          <a:stretch>
            <a:fillRect/>
          </a:stretch>
        </p:blipFill>
        <p:spPr>
          <a:xfrm>
            <a:off x="4111087" y="4676428"/>
            <a:ext cx="1436811" cy="1436811"/>
          </a:xfrm>
          <a:prstGeom prst="rect">
            <a:avLst/>
          </a:prstGeom>
        </p:spPr>
      </p:pic>
      <p:pic>
        <p:nvPicPr>
          <p:cNvPr id="15" name="Picture 14">
            <a:extLst>
              <a:ext uri="{FF2B5EF4-FFF2-40B4-BE49-F238E27FC236}">
                <a16:creationId xmlns:a16="http://schemas.microsoft.com/office/drawing/2014/main" id="{DAFDE1F7-F82A-CA40-8D47-951D9D5CF5E5}"/>
              </a:ext>
            </a:extLst>
          </p:cNvPr>
          <p:cNvPicPr>
            <a:picLocks noChangeAspect="1"/>
          </p:cNvPicPr>
          <p:nvPr/>
        </p:nvPicPr>
        <p:blipFill>
          <a:blip r:embed="rId8"/>
          <a:stretch>
            <a:fillRect/>
          </a:stretch>
        </p:blipFill>
        <p:spPr>
          <a:xfrm>
            <a:off x="964321" y="4682474"/>
            <a:ext cx="1436811" cy="1436811"/>
          </a:xfrm>
          <a:prstGeom prst="rect">
            <a:avLst/>
          </a:prstGeom>
        </p:spPr>
      </p:pic>
      <p:pic>
        <p:nvPicPr>
          <p:cNvPr id="16" name="Picture 15">
            <a:extLst>
              <a:ext uri="{FF2B5EF4-FFF2-40B4-BE49-F238E27FC236}">
                <a16:creationId xmlns:a16="http://schemas.microsoft.com/office/drawing/2014/main" id="{55494AF7-0EFE-CF48-8566-AA7A5F377092}"/>
              </a:ext>
            </a:extLst>
          </p:cNvPr>
          <p:cNvPicPr>
            <a:picLocks noChangeAspect="1"/>
          </p:cNvPicPr>
          <p:nvPr/>
        </p:nvPicPr>
        <p:blipFill>
          <a:blip r:embed="rId9"/>
          <a:stretch>
            <a:fillRect/>
          </a:stretch>
        </p:blipFill>
        <p:spPr>
          <a:xfrm>
            <a:off x="2537704" y="2876331"/>
            <a:ext cx="1436811" cy="1436811"/>
          </a:xfrm>
          <a:prstGeom prst="rect">
            <a:avLst/>
          </a:prstGeom>
        </p:spPr>
      </p:pic>
      <p:pic>
        <p:nvPicPr>
          <p:cNvPr id="17" name="Picture 16">
            <a:extLst>
              <a:ext uri="{FF2B5EF4-FFF2-40B4-BE49-F238E27FC236}">
                <a16:creationId xmlns:a16="http://schemas.microsoft.com/office/drawing/2014/main" id="{30B6670F-9462-9444-8580-C988E0E4F59A}"/>
              </a:ext>
            </a:extLst>
          </p:cNvPr>
          <p:cNvPicPr>
            <a:picLocks noChangeAspect="1"/>
          </p:cNvPicPr>
          <p:nvPr/>
        </p:nvPicPr>
        <p:blipFill>
          <a:blip r:embed="rId10"/>
          <a:stretch>
            <a:fillRect/>
          </a:stretch>
        </p:blipFill>
        <p:spPr>
          <a:xfrm>
            <a:off x="9012628" y="3554888"/>
            <a:ext cx="1436811" cy="1436811"/>
          </a:xfrm>
          <a:prstGeom prst="rect">
            <a:avLst/>
          </a:prstGeom>
        </p:spPr>
      </p:pic>
      <p:sp>
        <p:nvSpPr>
          <p:cNvPr id="18" name="TextBox 17">
            <a:extLst>
              <a:ext uri="{FF2B5EF4-FFF2-40B4-BE49-F238E27FC236}">
                <a16:creationId xmlns:a16="http://schemas.microsoft.com/office/drawing/2014/main" id="{0C2FD19C-E96E-C84F-A549-9BEB6F90928F}"/>
              </a:ext>
            </a:extLst>
          </p:cNvPr>
          <p:cNvSpPr txBox="1"/>
          <p:nvPr/>
        </p:nvSpPr>
        <p:spPr>
          <a:xfrm>
            <a:off x="964321" y="4313143"/>
            <a:ext cx="1436811" cy="369332"/>
          </a:xfrm>
          <a:prstGeom prst="rect">
            <a:avLst/>
          </a:prstGeom>
          <a:solidFill>
            <a:schemeClr val="bg1"/>
          </a:solidFill>
        </p:spPr>
        <p:txBody>
          <a:bodyPr wrap="square" rtlCol="0">
            <a:spAutoFit/>
          </a:bodyPr>
          <a:lstStyle/>
          <a:p>
            <a:pPr algn="ctr"/>
            <a:r>
              <a:rPr lang="en-US" dirty="0"/>
              <a:t>Contour</a:t>
            </a:r>
          </a:p>
        </p:txBody>
      </p:sp>
      <p:sp>
        <p:nvSpPr>
          <p:cNvPr id="19" name="TextBox 18">
            <a:extLst>
              <a:ext uri="{FF2B5EF4-FFF2-40B4-BE49-F238E27FC236}">
                <a16:creationId xmlns:a16="http://schemas.microsoft.com/office/drawing/2014/main" id="{6E7DC8FD-B096-3144-9A6E-0A597683CA72}"/>
              </a:ext>
            </a:extLst>
          </p:cNvPr>
          <p:cNvSpPr txBox="1"/>
          <p:nvPr/>
        </p:nvSpPr>
        <p:spPr>
          <a:xfrm>
            <a:off x="964321" y="6132114"/>
            <a:ext cx="1436811" cy="369332"/>
          </a:xfrm>
          <a:prstGeom prst="rect">
            <a:avLst/>
          </a:prstGeom>
          <a:noFill/>
        </p:spPr>
        <p:txBody>
          <a:bodyPr wrap="square" rtlCol="0">
            <a:spAutoFit/>
          </a:bodyPr>
          <a:lstStyle/>
          <a:p>
            <a:pPr algn="ctr"/>
            <a:r>
              <a:rPr lang="en-US" dirty="0"/>
              <a:t>Slice</a:t>
            </a:r>
          </a:p>
        </p:txBody>
      </p:sp>
      <p:sp>
        <p:nvSpPr>
          <p:cNvPr id="20" name="TextBox 19">
            <a:extLst>
              <a:ext uri="{FF2B5EF4-FFF2-40B4-BE49-F238E27FC236}">
                <a16:creationId xmlns:a16="http://schemas.microsoft.com/office/drawing/2014/main" id="{ADF5B007-FFF1-EC40-A582-0A1DF65131FF}"/>
              </a:ext>
            </a:extLst>
          </p:cNvPr>
          <p:cNvSpPr txBox="1"/>
          <p:nvPr/>
        </p:nvSpPr>
        <p:spPr>
          <a:xfrm>
            <a:off x="2512447" y="4313143"/>
            <a:ext cx="1436811" cy="369332"/>
          </a:xfrm>
          <a:prstGeom prst="rect">
            <a:avLst/>
          </a:prstGeom>
          <a:noFill/>
        </p:spPr>
        <p:txBody>
          <a:bodyPr wrap="square" rtlCol="0">
            <a:spAutoFit/>
          </a:bodyPr>
          <a:lstStyle/>
          <a:p>
            <a:pPr algn="ctr"/>
            <a:r>
              <a:rPr lang="en-US" dirty="0"/>
              <a:t>Threshold</a:t>
            </a:r>
          </a:p>
        </p:txBody>
      </p:sp>
      <p:sp>
        <p:nvSpPr>
          <p:cNvPr id="21" name="TextBox 20">
            <a:extLst>
              <a:ext uri="{FF2B5EF4-FFF2-40B4-BE49-F238E27FC236}">
                <a16:creationId xmlns:a16="http://schemas.microsoft.com/office/drawing/2014/main" id="{79DF8903-88C5-574E-B0E0-004C38BA62C7}"/>
              </a:ext>
            </a:extLst>
          </p:cNvPr>
          <p:cNvSpPr txBox="1"/>
          <p:nvPr/>
        </p:nvSpPr>
        <p:spPr>
          <a:xfrm>
            <a:off x="7439244" y="5011667"/>
            <a:ext cx="1436811" cy="646331"/>
          </a:xfrm>
          <a:prstGeom prst="rect">
            <a:avLst/>
          </a:prstGeom>
          <a:noFill/>
        </p:spPr>
        <p:txBody>
          <a:bodyPr wrap="square" rtlCol="0">
            <a:spAutoFit/>
          </a:bodyPr>
          <a:lstStyle/>
          <a:p>
            <a:pPr algn="ctr"/>
            <a:r>
              <a:rPr lang="en-US" dirty="0"/>
              <a:t>Particle Advection</a:t>
            </a:r>
          </a:p>
        </p:txBody>
      </p:sp>
      <p:sp>
        <p:nvSpPr>
          <p:cNvPr id="22" name="TextBox 21">
            <a:extLst>
              <a:ext uri="{FF2B5EF4-FFF2-40B4-BE49-F238E27FC236}">
                <a16:creationId xmlns:a16="http://schemas.microsoft.com/office/drawing/2014/main" id="{4A63BBB0-16B6-0747-BF4F-A43DCFD4021F}"/>
              </a:ext>
            </a:extLst>
          </p:cNvPr>
          <p:cNvSpPr txBox="1"/>
          <p:nvPr/>
        </p:nvSpPr>
        <p:spPr>
          <a:xfrm>
            <a:off x="4111087" y="4313142"/>
            <a:ext cx="1436811" cy="369332"/>
          </a:xfrm>
          <a:prstGeom prst="rect">
            <a:avLst/>
          </a:prstGeom>
          <a:noFill/>
        </p:spPr>
        <p:txBody>
          <a:bodyPr wrap="square" rtlCol="0">
            <a:spAutoFit/>
          </a:bodyPr>
          <a:lstStyle/>
          <a:p>
            <a:pPr algn="ctr"/>
            <a:r>
              <a:rPr lang="en-US" dirty="0"/>
              <a:t>Spherical Clip</a:t>
            </a:r>
          </a:p>
        </p:txBody>
      </p:sp>
      <p:sp>
        <p:nvSpPr>
          <p:cNvPr id="23" name="TextBox 22">
            <a:extLst>
              <a:ext uri="{FF2B5EF4-FFF2-40B4-BE49-F238E27FC236}">
                <a16:creationId xmlns:a16="http://schemas.microsoft.com/office/drawing/2014/main" id="{6E95EFD6-6851-6F45-B6FE-13AA87FD2979}"/>
              </a:ext>
            </a:extLst>
          </p:cNvPr>
          <p:cNvSpPr txBox="1"/>
          <p:nvPr/>
        </p:nvSpPr>
        <p:spPr>
          <a:xfrm>
            <a:off x="9012627" y="4999576"/>
            <a:ext cx="1436811" cy="646331"/>
          </a:xfrm>
          <a:prstGeom prst="rect">
            <a:avLst/>
          </a:prstGeom>
          <a:noFill/>
        </p:spPr>
        <p:txBody>
          <a:bodyPr wrap="square" rtlCol="0">
            <a:spAutoFit/>
          </a:bodyPr>
          <a:lstStyle/>
          <a:p>
            <a:pPr algn="ctr"/>
            <a:r>
              <a:rPr lang="en-US" dirty="0"/>
              <a:t>Volume Render</a:t>
            </a:r>
          </a:p>
        </p:txBody>
      </p:sp>
      <p:sp>
        <p:nvSpPr>
          <p:cNvPr id="24" name="TextBox 23">
            <a:extLst>
              <a:ext uri="{FF2B5EF4-FFF2-40B4-BE49-F238E27FC236}">
                <a16:creationId xmlns:a16="http://schemas.microsoft.com/office/drawing/2014/main" id="{BB09373A-DE86-5042-99F5-ED2BD8C9BBF0}"/>
              </a:ext>
            </a:extLst>
          </p:cNvPr>
          <p:cNvSpPr txBox="1"/>
          <p:nvPr/>
        </p:nvSpPr>
        <p:spPr>
          <a:xfrm>
            <a:off x="2537704" y="6113239"/>
            <a:ext cx="1436811" cy="369332"/>
          </a:xfrm>
          <a:prstGeom prst="rect">
            <a:avLst/>
          </a:prstGeom>
          <a:noFill/>
        </p:spPr>
        <p:txBody>
          <a:bodyPr wrap="square" rtlCol="0">
            <a:spAutoFit/>
          </a:bodyPr>
          <a:lstStyle/>
          <a:p>
            <a:pPr algn="ctr"/>
            <a:r>
              <a:rPr lang="en-US" dirty="0" err="1"/>
              <a:t>Isovolume</a:t>
            </a:r>
            <a:endParaRPr lang="en-US" dirty="0"/>
          </a:p>
        </p:txBody>
      </p:sp>
      <p:sp>
        <p:nvSpPr>
          <p:cNvPr id="25" name="TextBox 24">
            <a:extLst>
              <a:ext uri="{FF2B5EF4-FFF2-40B4-BE49-F238E27FC236}">
                <a16:creationId xmlns:a16="http://schemas.microsoft.com/office/drawing/2014/main" id="{DA4FB096-F13D-CD45-A335-0FB058821759}"/>
              </a:ext>
            </a:extLst>
          </p:cNvPr>
          <p:cNvSpPr txBox="1"/>
          <p:nvPr/>
        </p:nvSpPr>
        <p:spPr>
          <a:xfrm>
            <a:off x="4111087" y="6119167"/>
            <a:ext cx="1436811" cy="369332"/>
          </a:xfrm>
          <a:prstGeom prst="rect">
            <a:avLst/>
          </a:prstGeom>
          <a:noFill/>
        </p:spPr>
        <p:txBody>
          <a:bodyPr wrap="square" rtlCol="0">
            <a:spAutoFit/>
          </a:bodyPr>
          <a:lstStyle/>
          <a:p>
            <a:pPr algn="ctr"/>
            <a:r>
              <a:rPr lang="en-US" dirty="0"/>
              <a:t>Ray Tracing*</a:t>
            </a:r>
          </a:p>
        </p:txBody>
      </p:sp>
      <p:sp>
        <p:nvSpPr>
          <p:cNvPr id="28" name="TextBox 27">
            <a:extLst>
              <a:ext uri="{FF2B5EF4-FFF2-40B4-BE49-F238E27FC236}">
                <a16:creationId xmlns:a16="http://schemas.microsoft.com/office/drawing/2014/main" id="{79A74EA4-AEF5-0D4B-8CCD-D6ACCAE0F30D}"/>
              </a:ext>
            </a:extLst>
          </p:cNvPr>
          <p:cNvSpPr txBox="1"/>
          <p:nvPr/>
        </p:nvSpPr>
        <p:spPr>
          <a:xfrm>
            <a:off x="6049001" y="5753526"/>
            <a:ext cx="6142999" cy="646331"/>
          </a:xfrm>
          <a:prstGeom prst="rect">
            <a:avLst/>
          </a:prstGeom>
          <a:noFill/>
        </p:spPr>
        <p:txBody>
          <a:bodyPr wrap="square" rtlCol="0">
            <a:spAutoFit/>
          </a:bodyPr>
          <a:lstStyle/>
          <a:p>
            <a:r>
              <a:rPr lang="en-US" dirty="0"/>
              <a:t>*Ray tracing includes 3 operations: (1) find external faces (50%), (2) build spatial acceleration structure, and (3) </a:t>
            </a:r>
            <a:r>
              <a:rPr lang="en-US" dirty="0">
                <a:sym typeface="Wingdings" pitchFamily="2" charset="2"/>
              </a:rPr>
              <a:t>trace rays</a:t>
            </a:r>
            <a:r>
              <a:rPr lang="en-US" dirty="0"/>
              <a:t> </a:t>
            </a:r>
          </a:p>
        </p:txBody>
      </p:sp>
      <p:pic>
        <p:nvPicPr>
          <p:cNvPr id="3" name="Graphic 2" descr="Checkmark">
            <a:extLst>
              <a:ext uri="{FF2B5EF4-FFF2-40B4-BE49-F238E27FC236}">
                <a16:creationId xmlns:a16="http://schemas.microsoft.com/office/drawing/2014/main" id="{2E572C85-2E9C-BE42-B830-ED95866B67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0852" y="1309628"/>
            <a:ext cx="676656" cy="676656"/>
          </a:xfrm>
          <a:prstGeom prst="rect">
            <a:avLst/>
          </a:prstGeom>
        </p:spPr>
      </p:pic>
      <p:pic>
        <p:nvPicPr>
          <p:cNvPr id="6" name="Graphic 5" descr="Close">
            <a:extLst>
              <a:ext uri="{FF2B5EF4-FFF2-40B4-BE49-F238E27FC236}">
                <a16:creationId xmlns:a16="http://schemas.microsoft.com/office/drawing/2014/main" id="{2FA7FD5C-69CC-0E4C-A3E0-7ADA799358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0112" y="1309628"/>
            <a:ext cx="673937" cy="673937"/>
          </a:xfrm>
          <a:prstGeom prst="rect">
            <a:avLst/>
          </a:prstGeom>
        </p:spPr>
      </p:pic>
    </p:spTree>
    <p:extLst>
      <p:ext uri="{BB962C8B-B14F-4D97-AF65-F5344CB8AC3E}">
        <p14:creationId xmlns:p14="http://schemas.microsoft.com/office/powerpoint/2010/main" val="378326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A619E4-B411-9542-A5E0-D99353F5FC55}"/>
              </a:ext>
            </a:extLst>
          </p:cNvPr>
          <p:cNvSpPr>
            <a:spLocks noGrp="1"/>
          </p:cNvSpPr>
          <p:nvPr>
            <p:ph type="title"/>
          </p:nvPr>
        </p:nvSpPr>
        <p:spPr/>
        <p:txBody>
          <a:bodyPr/>
          <a:lstStyle/>
          <a:p>
            <a:r>
              <a:rPr lang="en-US" dirty="0"/>
              <a:t>(cont’d) Phase 2 Results: Comparing power opportunity and power sensitive algorithms </a:t>
            </a:r>
          </a:p>
        </p:txBody>
      </p:sp>
      <p:sp>
        <p:nvSpPr>
          <p:cNvPr id="7" name="Content Placeholder 6">
            <a:extLst>
              <a:ext uri="{FF2B5EF4-FFF2-40B4-BE49-F238E27FC236}">
                <a16:creationId xmlns:a16="http://schemas.microsoft.com/office/drawing/2014/main" id="{5403E2FE-B240-0F4F-A78A-9CB3EA92267B}"/>
              </a:ext>
            </a:extLst>
          </p:cNvPr>
          <p:cNvSpPr>
            <a:spLocks noGrp="1"/>
          </p:cNvSpPr>
          <p:nvPr>
            <p:ph idx="1"/>
          </p:nvPr>
        </p:nvSpPr>
        <p:spPr/>
        <p:txBody>
          <a:bodyPr/>
          <a:lstStyle/>
          <a:p>
            <a:pPr marL="57150" indent="0">
              <a:buNone/>
            </a:pPr>
            <a:r>
              <a:rPr lang="en-US" u="sng" dirty="0"/>
              <a:t>Power Opportunity</a:t>
            </a:r>
            <a:r>
              <a:rPr lang="en-US" dirty="0"/>
              <a:t>: </a:t>
            </a:r>
            <a:r>
              <a:rPr lang="en-US" b="1" dirty="0"/>
              <a:t>Threshold</a:t>
            </a:r>
          </a:p>
          <a:p>
            <a:r>
              <a:rPr lang="en-US" dirty="0"/>
              <a:t>Iterate over the cells in data set</a:t>
            </a:r>
          </a:p>
          <a:p>
            <a:r>
              <a:rPr lang="en-US" dirty="0"/>
              <a:t>Remove cells that do not have values in the specified range</a:t>
            </a:r>
          </a:p>
          <a:p>
            <a:r>
              <a:rPr lang="en-US" dirty="0"/>
              <a:t>Simple computation dominated by loads and stores of each cell</a:t>
            </a:r>
          </a:p>
        </p:txBody>
      </p:sp>
      <p:sp>
        <p:nvSpPr>
          <p:cNvPr id="8" name="Content Placeholder 7">
            <a:extLst>
              <a:ext uri="{FF2B5EF4-FFF2-40B4-BE49-F238E27FC236}">
                <a16:creationId xmlns:a16="http://schemas.microsoft.com/office/drawing/2014/main" id="{C81AE475-FFF6-124D-9BA6-0C6BCF0C132D}"/>
              </a:ext>
            </a:extLst>
          </p:cNvPr>
          <p:cNvSpPr>
            <a:spLocks noGrp="1"/>
          </p:cNvSpPr>
          <p:nvPr>
            <p:ph idx="10"/>
          </p:nvPr>
        </p:nvSpPr>
        <p:spPr/>
        <p:txBody>
          <a:bodyPr/>
          <a:lstStyle/>
          <a:p>
            <a:pPr marL="57150" indent="0">
              <a:buNone/>
            </a:pPr>
            <a:r>
              <a:rPr lang="en-US" u="sng" dirty="0"/>
              <a:t>Power Sensitive</a:t>
            </a:r>
            <a:r>
              <a:rPr lang="en-US" dirty="0"/>
              <a:t>: </a:t>
            </a:r>
            <a:r>
              <a:rPr lang="en-US" b="1" dirty="0"/>
              <a:t>Particle Advection</a:t>
            </a:r>
          </a:p>
          <a:p>
            <a:r>
              <a:rPr lang="en-US" dirty="0"/>
              <a:t>Place a massless particle at a seed location</a:t>
            </a:r>
          </a:p>
          <a:p>
            <a:r>
              <a:rPr lang="en-US" dirty="0"/>
              <a:t>Displace the particle according to the vector field</a:t>
            </a:r>
          </a:p>
          <a:p>
            <a:r>
              <a:rPr lang="en-US" dirty="0"/>
              <a:t>Result is an “integral                            curve” corresponding to                         the trajectory the particle                        travels – Euler, RK4, …</a:t>
            </a:r>
          </a:p>
        </p:txBody>
      </p:sp>
      <p:pic>
        <p:nvPicPr>
          <p:cNvPr id="10" name="Content Placeholder 4">
            <a:extLst>
              <a:ext uri="{FF2B5EF4-FFF2-40B4-BE49-F238E27FC236}">
                <a16:creationId xmlns:a16="http://schemas.microsoft.com/office/drawing/2014/main" id="{A73E1923-878A-1043-A64A-FC4B9B46E66C}"/>
              </a:ext>
            </a:extLst>
          </p:cNvPr>
          <p:cNvPicPr>
            <a:picLocks noChangeAspect="1"/>
          </p:cNvPicPr>
          <p:nvPr/>
        </p:nvPicPr>
        <p:blipFill>
          <a:blip r:embed="rId2"/>
          <a:stretch>
            <a:fillRect/>
          </a:stretch>
        </p:blipFill>
        <p:spPr>
          <a:xfrm>
            <a:off x="10070889" y="4216476"/>
            <a:ext cx="1436811" cy="1436811"/>
          </a:xfrm>
          <a:prstGeom prst="rect">
            <a:avLst/>
          </a:prstGeom>
        </p:spPr>
      </p:pic>
      <p:pic>
        <p:nvPicPr>
          <p:cNvPr id="16" name="Picture 15">
            <a:extLst>
              <a:ext uri="{FF2B5EF4-FFF2-40B4-BE49-F238E27FC236}">
                <a16:creationId xmlns:a16="http://schemas.microsoft.com/office/drawing/2014/main" id="{55494AF7-0EFE-CF48-8566-AA7A5F377092}"/>
              </a:ext>
            </a:extLst>
          </p:cNvPr>
          <p:cNvPicPr>
            <a:picLocks noChangeAspect="1"/>
          </p:cNvPicPr>
          <p:nvPr/>
        </p:nvPicPr>
        <p:blipFill>
          <a:blip r:embed="rId3"/>
          <a:stretch>
            <a:fillRect/>
          </a:stretch>
        </p:blipFill>
        <p:spPr>
          <a:xfrm>
            <a:off x="4036231" y="4216476"/>
            <a:ext cx="1436811" cy="1436811"/>
          </a:xfrm>
          <a:prstGeom prst="rect">
            <a:avLst/>
          </a:prstGeom>
        </p:spPr>
      </p:pic>
      <p:sp>
        <p:nvSpPr>
          <p:cNvPr id="20" name="TextBox 19">
            <a:extLst>
              <a:ext uri="{FF2B5EF4-FFF2-40B4-BE49-F238E27FC236}">
                <a16:creationId xmlns:a16="http://schemas.microsoft.com/office/drawing/2014/main" id="{ADF5B007-FFF1-EC40-A582-0A1DF65131FF}"/>
              </a:ext>
            </a:extLst>
          </p:cNvPr>
          <p:cNvSpPr txBox="1"/>
          <p:nvPr/>
        </p:nvSpPr>
        <p:spPr>
          <a:xfrm>
            <a:off x="4010974" y="5653288"/>
            <a:ext cx="1436811" cy="369332"/>
          </a:xfrm>
          <a:prstGeom prst="rect">
            <a:avLst/>
          </a:prstGeom>
          <a:noFill/>
        </p:spPr>
        <p:txBody>
          <a:bodyPr wrap="square" rtlCol="0">
            <a:spAutoFit/>
          </a:bodyPr>
          <a:lstStyle/>
          <a:p>
            <a:pPr algn="ctr"/>
            <a:r>
              <a:rPr lang="en-US" dirty="0"/>
              <a:t>Threshold</a:t>
            </a:r>
          </a:p>
        </p:txBody>
      </p:sp>
      <p:sp>
        <p:nvSpPr>
          <p:cNvPr id="21" name="TextBox 20">
            <a:extLst>
              <a:ext uri="{FF2B5EF4-FFF2-40B4-BE49-F238E27FC236}">
                <a16:creationId xmlns:a16="http://schemas.microsoft.com/office/drawing/2014/main" id="{79DF8903-88C5-574E-B0E0-004C38BA62C7}"/>
              </a:ext>
            </a:extLst>
          </p:cNvPr>
          <p:cNvSpPr txBox="1"/>
          <p:nvPr/>
        </p:nvSpPr>
        <p:spPr>
          <a:xfrm>
            <a:off x="10070889" y="5666117"/>
            <a:ext cx="1436811" cy="646331"/>
          </a:xfrm>
          <a:prstGeom prst="rect">
            <a:avLst/>
          </a:prstGeom>
          <a:noFill/>
        </p:spPr>
        <p:txBody>
          <a:bodyPr wrap="square" rtlCol="0">
            <a:spAutoFit/>
          </a:bodyPr>
          <a:lstStyle/>
          <a:p>
            <a:pPr algn="ctr"/>
            <a:r>
              <a:rPr lang="en-US" dirty="0"/>
              <a:t>Particle Advection</a:t>
            </a:r>
          </a:p>
        </p:txBody>
      </p:sp>
      <p:pic>
        <p:nvPicPr>
          <p:cNvPr id="3" name="Graphic 2" descr="Checkmark">
            <a:extLst>
              <a:ext uri="{FF2B5EF4-FFF2-40B4-BE49-F238E27FC236}">
                <a16:creationId xmlns:a16="http://schemas.microsoft.com/office/drawing/2014/main" id="{2E572C85-2E9C-BE42-B830-ED95866B6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3325" y="1433969"/>
            <a:ext cx="676656" cy="676656"/>
          </a:xfrm>
          <a:prstGeom prst="rect">
            <a:avLst/>
          </a:prstGeom>
        </p:spPr>
      </p:pic>
      <p:pic>
        <p:nvPicPr>
          <p:cNvPr id="6" name="Graphic 5" descr="Close">
            <a:extLst>
              <a:ext uri="{FF2B5EF4-FFF2-40B4-BE49-F238E27FC236}">
                <a16:creationId xmlns:a16="http://schemas.microsoft.com/office/drawing/2014/main" id="{2FA7FD5C-69CC-0E4C-A3E0-7ADA79935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33763" y="1436688"/>
            <a:ext cx="673937" cy="673937"/>
          </a:xfrm>
          <a:prstGeom prst="rect">
            <a:avLst/>
          </a:prstGeom>
        </p:spPr>
      </p:pic>
    </p:spTree>
    <p:extLst>
      <p:ext uri="{BB962C8B-B14F-4D97-AF65-F5344CB8AC3E}">
        <p14:creationId xmlns:p14="http://schemas.microsoft.com/office/powerpoint/2010/main" val="394011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61C3E-5E0A-B048-A8C8-898A1021A85C}"/>
              </a:ext>
            </a:extLst>
          </p:cNvPr>
          <p:cNvPicPr>
            <a:picLocks noChangeAspect="1"/>
          </p:cNvPicPr>
          <p:nvPr/>
        </p:nvPicPr>
        <p:blipFill>
          <a:blip r:embed="rId2"/>
          <a:stretch>
            <a:fillRect/>
          </a:stretch>
        </p:blipFill>
        <p:spPr>
          <a:xfrm>
            <a:off x="2109340" y="1441524"/>
            <a:ext cx="4114800" cy="4114800"/>
          </a:xfrm>
          <a:prstGeom prst="rect">
            <a:avLst/>
          </a:prstGeom>
        </p:spPr>
      </p:pic>
      <p:sp>
        <p:nvSpPr>
          <p:cNvPr id="2" name="Title 1">
            <a:extLst>
              <a:ext uri="{FF2B5EF4-FFF2-40B4-BE49-F238E27FC236}">
                <a16:creationId xmlns:a16="http://schemas.microsoft.com/office/drawing/2014/main" id="{5159F361-91CA-C847-9DDD-ACAE6A7045EF}"/>
              </a:ext>
            </a:extLst>
          </p:cNvPr>
          <p:cNvSpPr>
            <a:spLocks noGrp="1"/>
          </p:cNvSpPr>
          <p:nvPr>
            <p:ph type="title"/>
          </p:nvPr>
        </p:nvSpPr>
        <p:spPr/>
        <p:txBody>
          <a:bodyPr/>
          <a:lstStyle/>
          <a:p>
            <a:r>
              <a:rPr lang="en-US" sz="3100" dirty="0"/>
              <a:t>(cont’d) Phase 2 Results: Power opportunity algorithms are data intensive, while power sensitive algorithms are compute intensive</a:t>
            </a:r>
          </a:p>
        </p:txBody>
      </p:sp>
      <p:pic>
        <p:nvPicPr>
          <p:cNvPr id="28" name="Picture 27">
            <a:extLst>
              <a:ext uri="{FF2B5EF4-FFF2-40B4-BE49-F238E27FC236}">
                <a16:creationId xmlns:a16="http://schemas.microsoft.com/office/drawing/2014/main" id="{AB0D76FA-FC27-C64B-A199-02637FE3DD96}"/>
              </a:ext>
            </a:extLst>
          </p:cNvPr>
          <p:cNvPicPr>
            <a:picLocks noChangeAspect="1"/>
          </p:cNvPicPr>
          <p:nvPr/>
        </p:nvPicPr>
        <p:blipFill>
          <a:blip r:embed="rId3"/>
          <a:stretch>
            <a:fillRect/>
          </a:stretch>
        </p:blipFill>
        <p:spPr>
          <a:xfrm>
            <a:off x="6166369" y="1441524"/>
            <a:ext cx="4114800" cy="4114800"/>
          </a:xfrm>
          <a:prstGeom prst="rect">
            <a:avLst/>
          </a:prstGeom>
        </p:spPr>
      </p:pic>
      <p:pic>
        <p:nvPicPr>
          <p:cNvPr id="29" name="Content Placeholder 4">
            <a:extLst>
              <a:ext uri="{FF2B5EF4-FFF2-40B4-BE49-F238E27FC236}">
                <a16:creationId xmlns:a16="http://schemas.microsoft.com/office/drawing/2014/main" id="{C7EAB52E-0817-CA4E-9BF3-6A3409889A6D}"/>
              </a:ext>
            </a:extLst>
          </p:cNvPr>
          <p:cNvPicPr>
            <a:picLocks noChangeAspect="1"/>
          </p:cNvPicPr>
          <p:nvPr/>
        </p:nvPicPr>
        <p:blipFill rotWithShape="1">
          <a:blip r:embed="rId4"/>
          <a:srcRect t="32099" b="35933"/>
          <a:stretch/>
        </p:blipFill>
        <p:spPr>
          <a:xfrm>
            <a:off x="9248172" y="5464150"/>
            <a:ext cx="2615879" cy="836245"/>
          </a:xfrm>
          <a:prstGeom prst="rect">
            <a:avLst/>
          </a:prstGeom>
          <a:solidFill>
            <a:schemeClr val="bg1"/>
          </a:solidFill>
        </p:spPr>
      </p:pic>
      <p:sp>
        <p:nvSpPr>
          <p:cNvPr id="34" name="TextBox 33">
            <a:extLst>
              <a:ext uri="{FF2B5EF4-FFF2-40B4-BE49-F238E27FC236}">
                <a16:creationId xmlns:a16="http://schemas.microsoft.com/office/drawing/2014/main" id="{34305EAE-0E49-A441-94C1-FA2272E5355D}"/>
              </a:ext>
            </a:extLst>
          </p:cNvPr>
          <p:cNvSpPr txBox="1"/>
          <p:nvPr/>
        </p:nvSpPr>
        <p:spPr>
          <a:xfrm>
            <a:off x="10246659" y="2081694"/>
            <a:ext cx="1335741" cy="646331"/>
          </a:xfrm>
          <a:prstGeom prst="rect">
            <a:avLst/>
          </a:prstGeom>
          <a:noFill/>
        </p:spPr>
        <p:txBody>
          <a:bodyPr wrap="square" rtlCol="0">
            <a:spAutoFit/>
          </a:bodyPr>
          <a:lstStyle/>
          <a:p>
            <a:r>
              <a:rPr lang="en-US" dirty="0"/>
              <a:t>Power Opportunity</a:t>
            </a:r>
          </a:p>
        </p:txBody>
      </p:sp>
      <p:sp>
        <p:nvSpPr>
          <p:cNvPr id="41" name="TextBox 40">
            <a:extLst>
              <a:ext uri="{FF2B5EF4-FFF2-40B4-BE49-F238E27FC236}">
                <a16:creationId xmlns:a16="http://schemas.microsoft.com/office/drawing/2014/main" id="{F9B749E0-0EFD-0746-A3CC-6DB228C38644}"/>
              </a:ext>
            </a:extLst>
          </p:cNvPr>
          <p:cNvSpPr txBox="1"/>
          <p:nvPr/>
        </p:nvSpPr>
        <p:spPr>
          <a:xfrm>
            <a:off x="526458" y="4419790"/>
            <a:ext cx="1335741" cy="646331"/>
          </a:xfrm>
          <a:prstGeom prst="rect">
            <a:avLst/>
          </a:prstGeom>
          <a:noFill/>
        </p:spPr>
        <p:txBody>
          <a:bodyPr wrap="square" rtlCol="0">
            <a:spAutoFit/>
          </a:bodyPr>
          <a:lstStyle/>
          <a:p>
            <a:r>
              <a:rPr lang="en-US" dirty="0"/>
              <a:t>Power Opportunity</a:t>
            </a:r>
          </a:p>
        </p:txBody>
      </p:sp>
      <p:sp>
        <p:nvSpPr>
          <p:cNvPr id="3" name="Rectangle 2">
            <a:extLst>
              <a:ext uri="{FF2B5EF4-FFF2-40B4-BE49-F238E27FC236}">
                <a16:creationId xmlns:a16="http://schemas.microsoft.com/office/drawing/2014/main" id="{AB94BCCE-4222-A64A-9EC4-C2C368DDDE9F}"/>
              </a:ext>
            </a:extLst>
          </p:cNvPr>
          <p:cNvSpPr/>
          <p:nvPr/>
        </p:nvSpPr>
        <p:spPr bwMode="auto">
          <a:xfrm>
            <a:off x="9714015" y="6003511"/>
            <a:ext cx="1959429" cy="296884"/>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580066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61C3E-5E0A-B048-A8C8-898A1021A85C}"/>
              </a:ext>
            </a:extLst>
          </p:cNvPr>
          <p:cNvPicPr>
            <a:picLocks noChangeAspect="1"/>
          </p:cNvPicPr>
          <p:nvPr/>
        </p:nvPicPr>
        <p:blipFill>
          <a:blip r:embed="rId2"/>
          <a:stretch>
            <a:fillRect/>
          </a:stretch>
        </p:blipFill>
        <p:spPr>
          <a:xfrm>
            <a:off x="2109340" y="1441524"/>
            <a:ext cx="4114800" cy="4114800"/>
          </a:xfrm>
          <a:prstGeom prst="rect">
            <a:avLst/>
          </a:prstGeom>
        </p:spPr>
      </p:pic>
      <p:sp>
        <p:nvSpPr>
          <p:cNvPr id="2" name="Title 1">
            <a:extLst>
              <a:ext uri="{FF2B5EF4-FFF2-40B4-BE49-F238E27FC236}">
                <a16:creationId xmlns:a16="http://schemas.microsoft.com/office/drawing/2014/main" id="{5159F361-91CA-C847-9DDD-ACAE6A7045EF}"/>
              </a:ext>
            </a:extLst>
          </p:cNvPr>
          <p:cNvSpPr>
            <a:spLocks noGrp="1"/>
          </p:cNvSpPr>
          <p:nvPr>
            <p:ph type="title"/>
          </p:nvPr>
        </p:nvSpPr>
        <p:spPr/>
        <p:txBody>
          <a:bodyPr/>
          <a:lstStyle/>
          <a:p>
            <a:r>
              <a:rPr lang="en-US" sz="3100" dirty="0"/>
              <a:t>(cont’d) Phase 2 Results: Power opportunity algorithms are data intensive, while power sensitive algorithms are compute intensive</a:t>
            </a:r>
          </a:p>
        </p:txBody>
      </p:sp>
      <p:pic>
        <p:nvPicPr>
          <p:cNvPr id="28" name="Picture 27">
            <a:extLst>
              <a:ext uri="{FF2B5EF4-FFF2-40B4-BE49-F238E27FC236}">
                <a16:creationId xmlns:a16="http://schemas.microsoft.com/office/drawing/2014/main" id="{AB0D76FA-FC27-C64B-A199-02637FE3DD96}"/>
              </a:ext>
            </a:extLst>
          </p:cNvPr>
          <p:cNvPicPr>
            <a:picLocks noChangeAspect="1"/>
          </p:cNvPicPr>
          <p:nvPr/>
        </p:nvPicPr>
        <p:blipFill>
          <a:blip r:embed="rId3"/>
          <a:stretch>
            <a:fillRect/>
          </a:stretch>
        </p:blipFill>
        <p:spPr>
          <a:xfrm>
            <a:off x="6166369" y="1441524"/>
            <a:ext cx="4114800" cy="4114800"/>
          </a:xfrm>
          <a:prstGeom prst="rect">
            <a:avLst/>
          </a:prstGeom>
        </p:spPr>
      </p:pic>
      <p:pic>
        <p:nvPicPr>
          <p:cNvPr id="29" name="Content Placeholder 4">
            <a:extLst>
              <a:ext uri="{FF2B5EF4-FFF2-40B4-BE49-F238E27FC236}">
                <a16:creationId xmlns:a16="http://schemas.microsoft.com/office/drawing/2014/main" id="{C7EAB52E-0817-CA4E-9BF3-6A3409889A6D}"/>
              </a:ext>
            </a:extLst>
          </p:cNvPr>
          <p:cNvPicPr>
            <a:picLocks noChangeAspect="1"/>
          </p:cNvPicPr>
          <p:nvPr/>
        </p:nvPicPr>
        <p:blipFill rotWithShape="1">
          <a:blip r:embed="rId4"/>
          <a:srcRect t="32099" b="35933"/>
          <a:stretch/>
        </p:blipFill>
        <p:spPr>
          <a:xfrm>
            <a:off x="9248172" y="5464150"/>
            <a:ext cx="2615879" cy="836245"/>
          </a:xfrm>
          <a:prstGeom prst="rect">
            <a:avLst/>
          </a:prstGeom>
          <a:solidFill>
            <a:schemeClr val="bg1"/>
          </a:solidFill>
        </p:spPr>
      </p:pic>
      <p:sp>
        <p:nvSpPr>
          <p:cNvPr id="10" name="TextBox 9">
            <a:extLst>
              <a:ext uri="{FF2B5EF4-FFF2-40B4-BE49-F238E27FC236}">
                <a16:creationId xmlns:a16="http://schemas.microsoft.com/office/drawing/2014/main" id="{4886AEF3-9F1C-6D4D-BBAF-7F7225A20368}"/>
              </a:ext>
            </a:extLst>
          </p:cNvPr>
          <p:cNvSpPr txBox="1"/>
          <p:nvPr/>
        </p:nvSpPr>
        <p:spPr>
          <a:xfrm>
            <a:off x="808109" y="1976753"/>
            <a:ext cx="1102659" cy="646331"/>
          </a:xfrm>
          <a:prstGeom prst="rect">
            <a:avLst/>
          </a:prstGeom>
          <a:noFill/>
        </p:spPr>
        <p:txBody>
          <a:bodyPr wrap="square" rtlCol="0">
            <a:spAutoFit/>
          </a:bodyPr>
          <a:lstStyle/>
          <a:p>
            <a:r>
              <a:rPr lang="en-US" dirty="0"/>
              <a:t>Power Sensitive</a:t>
            </a:r>
          </a:p>
        </p:txBody>
      </p:sp>
      <p:sp>
        <p:nvSpPr>
          <p:cNvPr id="14" name="TextBox 13">
            <a:extLst>
              <a:ext uri="{FF2B5EF4-FFF2-40B4-BE49-F238E27FC236}">
                <a16:creationId xmlns:a16="http://schemas.microsoft.com/office/drawing/2014/main" id="{D484DF68-5221-9B49-A540-3918AB8A8172}"/>
              </a:ext>
            </a:extLst>
          </p:cNvPr>
          <p:cNvSpPr txBox="1"/>
          <p:nvPr/>
        </p:nvSpPr>
        <p:spPr>
          <a:xfrm>
            <a:off x="10281169" y="4172648"/>
            <a:ext cx="1102659" cy="646331"/>
          </a:xfrm>
          <a:prstGeom prst="rect">
            <a:avLst/>
          </a:prstGeom>
          <a:noFill/>
        </p:spPr>
        <p:txBody>
          <a:bodyPr wrap="square" rtlCol="0">
            <a:spAutoFit/>
          </a:bodyPr>
          <a:lstStyle/>
          <a:p>
            <a:r>
              <a:rPr lang="en-US" dirty="0"/>
              <a:t>Power Sensitive</a:t>
            </a:r>
          </a:p>
        </p:txBody>
      </p:sp>
    </p:spTree>
    <p:extLst>
      <p:ext uri="{BB962C8B-B14F-4D97-AF65-F5344CB8AC3E}">
        <p14:creationId xmlns:p14="http://schemas.microsoft.com/office/powerpoint/2010/main" val="469294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3AD3D1-C31C-5946-BD9D-FB5958BE86AC}"/>
              </a:ext>
            </a:extLst>
          </p:cNvPr>
          <p:cNvSpPr>
            <a:spLocks noGrp="1"/>
          </p:cNvSpPr>
          <p:nvPr>
            <p:ph idx="1"/>
          </p:nvPr>
        </p:nvSpPr>
        <p:spPr/>
        <p:txBody>
          <a:bodyPr/>
          <a:lstStyle/>
          <a:p>
            <a:r>
              <a:rPr lang="en-US" dirty="0"/>
              <a:t>Changes: Execute all visualization algorithms with </a:t>
            </a:r>
            <a:r>
              <a:rPr lang="en-US" u="sng" dirty="0"/>
              <a:t>different data set sizes</a:t>
            </a:r>
          </a:p>
          <a:p>
            <a:endParaRPr lang="en-US" dirty="0"/>
          </a:p>
          <a:p>
            <a:r>
              <a:rPr lang="en-US" dirty="0"/>
              <a:t>Goal: Investigate the impacts of data set size on power and performance tradeoffs</a:t>
            </a:r>
          </a:p>
        </p:txBody>
      </p:sp>
      <p:sp>
        <p:nvSpPr>
          <p:cNvPr id="3" name="Title 2">
            <a:extLst>
              <a:ext uri="{FF2B5EF4-FFF2-40B4-BE49-F238E27FC236}">
                <a16:creationId xmlns:a16="http://schemas.microsoft.com/office/drawing/2014/main" id="{D2DD6577-C20A-F74A-9BBF-4C1A8156C0FA}"/>
              </a:ext>
            </a:extLst>
          </p:cNvPr>
          <p:cNvSpPr>
            <a:spLocks noGrp="1"/>
          </p:cNvSpPr>
          <p:nvPr>
            <p:ph type="title"/>
          </p:nvPr>
        </p:nvSpPr>
        <p:spPr/>
        <p:txBody>
          <a:bodyPr/>
          <a:lstStyle/>
          <a:p>
            <a:r>
              <a:rPr lang="en-US" dirty="0"/>
              <a:t>Changes for Phase 3</a:t>
            </a:r>
          </a:p>
        </p:txBody>
      </p:sp>
    </p:spTree>
    <p:extLst>
      <p:ext uri="{BB962C8B-B14F-4D97-AF65-F5344CB8AC3E}">
        <p14:creationId xmlns:p14="http://schemas.microsoft.com/office/powerpoint/2010/main" val="85533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t>Motivation</a:t>
            </a:r>
          </a:p>
          <a:p>
            <a:pPr lvl="1"/>
            <a:r>
              <a:rPr lang="en-US" sz="2400" dirty="0"/>
              <a:t>Power/Overprovisioning</a:t>
            </a:r>
          </a:p>
          <a:p>
            <a:pPr lvl="1"/>
            <a:r>
              <a:rPr lang="en-US" sz="2400" dirty="0">
                <a:solidFill>
                  <a:schemeClr val="bg1">
                    <a:lumMod val="75000"/>
                  </a:schemeClr>
                </a:solidFill>
              </a:rPr>
              <a:t>Why Visualization?</a:t>
            </a:r>
          </a:p>
          <a:p>
            <a:pPr lvl="1"/>
            <a:r>
              <a:rPr lang="en-US" sz="2400" dirty="0">
                <a:solidFill>
                  <a:schemeClr val="bg1">
                    <a:lumMod val="75000"/>
                  </a:schemeClr>
                </a:solidFill>
              </a:rPr>
              <a:t>Overprovisioning and Visualization</a:t>
            </a:r>
          </a:p>
          <a:p>
            <a:r>
              <a:rPr lang="en-US" dirty="0">
                <a:solidFill>
                  <a:schemeClr val="bg1">
                    <a:lumMod val="75000"/>
                  </a:schemeClr>
                </a:solidFill>
              </a:rPr>
              <a:t>Experimental Overview</a:t>
            </a:r>
          </a:p>
          <a:p>
            <a:r>
              <a:rPr lang="en-US" dirty="0">
                <a:solidFill>
                  <a:schemeClr val="bg1">
                    <a:lumMod val="75000"/>
                  </a:schemeClr>
                </a:solidFill>
              </a:rPr>
              <a:t>Results</a:t>
            </a:r>
          </a:p>
          <a:p>
            <a:r>
              <a:rPr lang="en-US" dirty="0">
                <a:solidFill>
                  <a:schemeClr val="bg1">
                    <a:lumMod val="75000"/>
                  </a:schemeClr>
                </a:solidFill>
              </a:rPr>
              <a:t>Conclusion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96276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EB336-D4BD-B94D-A4FF-D295BBC4228C}"/>
              </a:ext>
            </a:extLst>
          </p:cNvPr>
          <p:cNvSpPr>
            <a:spLocks noGrp="1"/>
          </p:cNvSpPr>
          <p:nvPr>
            <p:ph type="title"/>
          </p:nvPr>
        </p:nvSpPr>
        <p:spPr/>
        <p:txBody>
          <a:bodyPr/>
          <a:lstStyle/>
          <a:p>
            <a:r>
              <a:rPr lang="en-US" dirty="0"/>
              <a:t>Phase 3 Results: Vary Data Set Size</a:t>
            </a:r>
          </a:p>
        </p:txBody>
      </p:sp>
      <p:pic>
        <p:nvPicPr>
          <p:cNvPr id="22" name="Content Placeholder 21">
            <a:extLst>
              <a:ext uri="{FF2B5EF4-FFF2-40B4-BE49-F238E27FC236}">
                <a16:creationId xmlns:a16="http://schemas.microsoft.com/office/drawing/2014/main" id="{63F2E863-1964-B446-8F0F-5F5FEA017352}"/>
              </a:ext>
            </a:extLst>
          </p:cNvPr>
          <p:cNvPicPr>
            <a:picLocks noGrp="1" noChangeAspect="1"/>
          </p:cNvPicPr>
          <p:nvPr>
            <p:ph idx="1"/>
          </p:nvPr>
        </p:nvPicPr>
        <p:blipFill rotWithShape="1">
          <a:blip r:embed="rId3"/>
          <a:srcRect r="21799"/>
          <a:stretch/>
        </p:blipFill>
        <p:spPr>
          <a:xfrm>
            <a:off x="103792" y="1395730"/>
            <a:ext cx="3575331" cy="4572000"/>
          </a:xfrm>
        </p:spPr>
      </p:pic>
      <p:pic>
        <p:nvPicPr>
          <p:cNvPr id="24" name="Picture 23">
            <a:extLst>
              <a:ext uri="{FF2B5EF4-FFF2-40B4-BE49-F238E27FC236}">
                <a16:creationId xmlns:a16="http://schemas.microsoft.com/office/drawing/2014/main" id="{2E909F9E-BE21-D249-93C8-B503D3903DDA}"/>
              </a:ext>
            </a:extLst>
          </p:cNvPr>
          <p:cNvPicPr>
            <a:picLocks noChangeAspect="1"/>
          </p:cNvPicPr>
          <p:nvPr/>
        </p:nvPicPr>
        <p:blipFill rotWithShape="1">
          <a:blip r:embed="rId4"/>
          <a:srcRect r="21853"/>
          <a:stretch/>
        </p:blipFill>
        <p:spPr>
          <a:xfrm>
            <a:off x="3810095" y="1392365"/>
            <a:ext cx="3572881" cy="4572000"/>
          </a:xfrm>
          <a:prstGeom prst="rect">
            <a:avLst/>
          </a:prstGeom>
        </p:spPr>
      </p:pic>
      <p:pic>
        <p:nvPicPr>
          <p:cNvPr id="26" name="Picture 25">
            <a:extLst>
              <a:ext uri="{FF2B5EF4-FFF2-40B4-BE49-F238E27FC236}">
                <a16:creationId xmlns:a16="http://schemas.microsoft.com/office/drawing/2014/main" id="{F881C95C-FB4F-0049-8224-F544FA54287A}"/>
              </a:ext>
            </a:extLst>
          </p:cNvPr>
          <p:cNvPicPr>
            <a:picLocks noChangeAspect="1"/>
          </p:cNvPicPr>
          <p:nvPr/>
        </p:nvPicPr>
        <p:blipFill>
          <a:blip r:embed="rId5"/>
          <a:stretch>
            <a:fillRect/>
          </a:stretch>
        </p:blipFill>
        <p:spPr>
          <a:xfrm>
            <a:off x="7513948" y="1392365"/>
            <a:ext cx="4572000" cy="4572000"/>
          </a:xfrm>
          <a:prstGeom prst="rect">
            <a:avLst/>
          </a:prstGeom>
        </p:spPr>
      </p:pic>
      <p:sp>
        <p:nvSpPr>
          <p:cNvPr id="27" name="Rectangle 26">
            <a:extLst>
              <a:ext uri="{FF2B5EF4-FFF2-40B4-BE49-F238E27FC236}">
                <a16:creationId xmlns:a16="http://schemas.microsoft.com/office/drawing/2014/main" id="{AA547AEB-5A64-2646-A5B5-30D6E5E555D1}"/>
              </a:ext>
            </a:extLst>
          </p:cNvPr>
          <p:cNvSpPr/>
          <p:nvPr/>
        </p:nvSpPr>
        <p:spPr bwMode="auto">
          <a:xfrm>
            <a:off x="838224" y="2294638"/>
            <a:ext cx="2447371" cy="667512"/>
          </a:xfrm>
          <a:prstGeom prst="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dirty="0">
                <a:solidFill>
                  <a:schemeClr val="bg1"/>
                </a:solidFill>
              </a:rPr>
              <a:t>data set size,</a:t>
            </a:r>
          </a:p>
          <a:p>
            <a:pPr algn="ctr">
              <a:spcBef>
                <a:spcPct val="0"/>
              </a:spcBef>
            </a:pPr>
            <a:r>
              <a:rPr lang="en-US" dirty="0">
                <a:solidFill>
                  <a:schemeClr val="bg1"/>
                </a:solidFill>
              </a:rPr>
              <a:t>IPC</a:t>
            </a:r>
          </a:p>
        </p:txBody>
      </p:sp>
      <p:sp>
        <p:nvSpPr>
          <p:cNvPr id="29" name="Rectangle 28">
            <a:extLst>
              <a:ext uri="{FF2B5EF4-FFF2-40B4-BE49-F238E27FC236}">
                <a16:creationId xmlns:a16="http://schemas.microsoft.com/office/drawing/2014/main" id="{7CC9DBA5-FD51-8240-904B-BD71CF7BF9F0}"/>
              </a:ext>
            </a:extLst>
          </p:cNvPr>
          <p:cNvSpPr/>
          <p:nvPr/>
        </p:nvSpPr>
        <p:spPr bwMode="auto">
          <a:xfrm>
            <a:off x="4556478" y="4290817"/>
            <a:ext cx="2447371" cy="669989"/>
          </a:xfrm>
          <a:prstGeom prst="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dirty="0">
                <a:solidFill>
                  <a:schemeClr val="bg1"/>
                </a:solidFill>
              </a:rPr>
              <a:t>data set size,</a:t>
            </a:r>
          </a:p>
          <a:p>
            <a:pPr algn="ctr">
              <a:spcBef>
                <a:spcPct val="0"/>
              </a:spcBef>
            </a:pPr>
            <a:r>
              <a:rPr lang="en-US" dirty="0">
                <a:solidFill>
                  <a:schemeClr val="bg1"/>
                </a:solidFill>
              </a:rPr>
              <a:t> IPC</a:t>
            </a:r>
          </a:p>
        </p:txBody>
      </p:sp>
      <p:sp>
        <p:nvSpPr>
          <p:cNvPr id="30" name="Rectangle 29">
            <a:extLst>
              <a:ext uri="{FF2B5EF4-FFF2-40B4-BE49-F238E27FC236}">
                <a16:creationId xmlns:a16="http://schemas.microsoft.com/office/drawing/2014/main" id="{8DA1BAF5-BBC3-FC4D-82FB-B268EEF29A9E}"/>
              </a:ext>
            </a:extLst>
          </p:cNvPr>
          <p:cNvSpPr/>
          <p:nvPr/>
        </p:nvSpPr>
        <p:spPr bwMode="auto">
          <a:xfrm>
            <a:off x="8321213" y="4625812"/>
            <a:ext cx="2447371" cy="669989"/>
          </a:xfrm>
          <a:prstGeom prst="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dirty="0">
                <a:solidFill>
                  <a:schemeClr val="bg1"/>
                </a:solidFill>
              </a:rPr>
              <a:t>data set size,</a:t>
            </a:r>
          </a:p>
          <a:p>
            <a:pPr algn="ctr">
              <a:spcBef>
                <a:spcPct val="0"/>
              </a:spcBef>
            </a:pPr>
            <a:r>
              <a:rPr lang="en-US" dirty="0">
                <a:solidFill>
                  <a:schemeClr val="bg1"/>
                </a:solidFill>
              </a:rPr>
              <a:t>no change in IPC</a:t>
            </a:r>
          </a:p>
        </p:txBody>
      </p:sp>
      <p:sp>
        <p:nvSpPr>
          <p:cNvPr id="13" name="TextBox 12">
            <a:extLst>
              <a:ext uri="{FF2B5EF4-FFF2-40B4-BE49-F238E27FC236}">
                <a16:creationId xmlns:a16="http://schemas.microsoft.com/office/drawing/2014/main" id="{05E2B3CC-D3F3-224D-8826-220EF085C646}"/>
              </a:ext>
            </a:extLst>
          </p:cNvPr>
          <p:cNvSpPr txBox="1"/>
          <p:nvPr/>
        </p:nvSpPr>
        <p:spPr>
          <a:xfrm>
            <a:off x="370575" y="1286285"/>
            <a:ext cx="2790816" cy="400110"/>
          </a:xfrm>
          <a:prstGeom prst="rect">
            <a:avLst/>
          </a:prstGeom>
          <a:solidFill>
            <a:schemeClr val="bg1"/>
          </a:solidFill>
        </p:spPr>
        <p:txBody>
          <a:bodyPr wrap="square" rtlCol="0">
            <a:spAutoFit/>
          </a:bodyPr>
          <a:lstStyle/>
          <a:p>
            <a:r>
              <a:rPr lang="en-US" sz="2000" dirty="0"/>
              <a:t>Cell-Centered Algorithms</a:t>
            </a:r>
          </a:p>
        </p:txBody>
      </p:sp>
      <p:sp>
        <p:nvSpPr>
          <p:cNvPr id="2" name="Up Arrow 1">
            <a:extLst>
              <a:ext uri="{FF2B5EF4-FFF2-40B4-BE49-F238E27FC236}">
                <a16:creationId xmlns:a16="http://schemas.microsoft.com/office/drawing/2014/main" id="{DE772AA0-035D-7747-A7EF-2D07C93D5677}"/>
              </a:ext>
            </a:extLst>
          </p:cNvPr>
          <p:cNvSpPr/>
          <p:nvPr/>
        </p:nvSpPr>
        <p:spPr bwMode="auto">
          <a:xfrm>
            <a:off x="1211746" y="2378400"/>
            <a:ext cx="209402" cy="182880"/>
          </a:xfrm>
          <a:prstGeom prst="upArrow">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 name="Up Arrow 10">
            <a:extLst>
              <a:ext uri="{FF2B5EF4-FFF2-40B4-BE49-F238E27FC236}">
                <a16:creationId xmlns:a16="http://schemas.microsoft.com/office/drawing/2014/main" id="{3DE365CF-40C7-4644-B3D1-A02B92B2304C}"/>
              </a:ext>
            </a:extLst>
          </p:cNvPr>
          <p:cNvSpPr/>
          <p:nvPr/>
        </p:nvSpPr>
        <p:spPr bwMode="auto">
          <a:xfrm>
            <a:off x="1661282" y="2647898"/>
            <a:ext cx="209402" cy="182880"/>
          </a:xfrm>
          <a:prstGeom prst="upArrow">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Up Arrow 11">
            <a:extLst>
              <a:ext uri="{FF2B5EF4-FFF2-40B4-BE49-F238E27FC236}">
                <a16:creationId xmlns:a16="http://schemas.microsoft.com/office/drawing/2014/main" id="{CE00B199-BF6B-D74C-AC34-9CCEADBD1795}"/>
              </a:ext>
            </a:extLst>
          </p:cNvPr>
          <p:cNvSpPr/>
          <p:nvPr/>
        </p:nvSpPr>
        <p:spPr bwMode="auto">
          <a:xfrm>
            <a:off x="4924023" y="4387520"/>
            <a:ext cx="209402" cy="182880"/>
          </a:xfrm>
          <a:prstGeom prst="upArrow">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Up Arrow 13">
            <a:extLst>
              <a:ext uri="{FF2B5EF4-FFF2-40B4-BE49-F238E27FC236}">
                <a16:creationId xmlns:a16="http://schemas.microsoft.com/office/drawing/2014/main" id="{370F19B1-77BC-E848-9FC4-376D22CF7063}"/>
              </a:ext>
            </a:extLst>
          </p:cNvPr>
          <p:cNvSpPr/>
          <p:nvPr/>
        </p:nvSpPr>
        <p:spPr bwMode="auto">
          <a:xfrm>
            <a:off x="8686326" y="4741257"/>
            <a:ext cx="209402" cy="182880"/>
          </a:xfrm>
          <a:prstGeom prst="upArrow">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Up Arrow 14">
            <a:extLst>
              <a:ext uri="{FF2B5EF4-FFF2-40B4-BE49-F238E27FC236}">
                <a16:creationId xmlns:a16="http://schemas.microsoft.com/office/drawing/2014/main" id="{5E204DEC-BC92-664C-A489-980B88DC1E94}"/>
              </a:ext>
            </a:extLst>
          </p:cNvPr>
          <p:cNvSpPr/>
          <p:nvPr/>
        </p:nvSpPr>
        <p:spPr bwMode="auto">
          <a:xfrm rot="10800000">
            <a:off x="5387133" y="4719033"/>
            <a:ext cx="209402" cy="182880"/>
          </a:xfrm>
          <a:prstGeom prst="upArrow">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 name="Rectangle 3">
            <a:extLst>
              <a:ext uri="{FF2B5EF4-FFF2-40B4-BE49-F238E27FC236}">
                <a16:creationId xmlns:a16="http://schemas.microsoft.com/office/drawing/2014/main" id="{9C5F5696-F864-6748-91A7-E4D6A592C13E}"/>
              </a:ext>
            </a:extLst>
          </p:cNvPr>
          <p:cNvSpPr/>
          <p:nvPr/>
        </p:nvSpPr>
        <p:spPr bwMode="auto">
          <a:xfrm>
            <a:off x="7874164" y="1316165"/>
            <a:ext cx="2312894" cy="312594"/>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8AB85F31-824B-4A4D-A592-0166037D0979}"/>
              </a:ext>
            </a:extLst>
          </p:cNvPr>
          <p:cNvSpPr/>
          <p:nvPr/>
        </p:nvSpPr>
        <p:spPr bwMode="auto">
          <a:xfrm>
            <a:off x="4170311" y="1341986"/>
            <a:ext cx="2312894" cy="312594"/>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9D36DA3B-CDAE-2D43-9690-A3826DA236C4}"/>
              </a:ext>
            </a:extLst>
          </p:cNvPr>
          <p:cNvSpPr/>
          <p:nvPr/>
        </p:nvSpPr>
        <p:spPr bwMode="auto">
          <a:xfrm>
            <a:off x="455376" y="1359923"/>
            <a:ext cx="2633264" cy="312594"/>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01862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solidFill>
                  <a:schemeClr val="bg1">
                    <a:lumMod val="75000"/>
                  </a:schemeClr>
                </a:solidFill>
              </a:rPr>
              <a:t>Motivation</a:t>
            </a:r>
          </a:p>
          <a:p>
            <a:pPr lvl="1"/>
            <a:r>
              <a:rPr lang="en-US" sz="2400" dirty="0">
                <a:solidFill>
                  <a:schemeClr val="bg1">
                    <a:lumMod val="75000"/>
                  </a:schemeClr>
                </a:solidFill>
              </a:rPr>
              <a:t>Power/Overprovisioning</a:t>
            </a:r>
          </a:p>
          <a:p>
            <a:pPr lvl="1"/>
            <a:r>
              <a:rPr lang="en-US" sz="2400" dirty="0">
                <a:solidFill>
                  <a:schemeClr val="bg1">
                    <a:lumMod val="75000"/>
                  </a:schemeClr>
                </a:solidFill>
              </a:rPr>
              <a:t>Why Visualization?</a:t>
            </a:r>
          </a:p>
          <a:p>
            <a:pPr lvl="1"/>
            <a:r>
              <a:rPr lang="en-US" sz="2400" dirty="0">
                <a:solidFill>
                  <a:schemeClr val="bg1">
                    <a:lumMod val="75000"/>
                  </a:schemeClr>
                </a:solidFill>
              </a:rPr>
              <a:t>Overprovisioning and Visualization</a:t>
            </a:r>
          </a:p>
          <a:p>
            <a:r>
              <a:rPr lang="en-US" dirty="0">
                <a:solidFill>
                  <a:schemeClr val="bg1">
                    <a:lumMod val="75000"/>
                  </a:schemeClr>
                </a:solidFill>
              </a:rPr>
              <a:t>Experimental Overview</a:t>
            </a:r>
          </a:p>
          <a:p>
            <a:r>
              <a:rPr lang="en-US" dirty="0">
                <a:solidFill>
                  <a:schemeClr val="bg1">
                    <a:lumMod val="75000"/>
                  </a:schemeClr>
                </a:solidFill>
              </a:rPr>
              <a:t>Results</a:t>
            </a:r>
            <a:endParaRPr lang="en-US" dirty="0"/>
          </a:p>
          <a:p>
            <a:r>
              <a:rPr lang="en-US" dirty="0"/>
              <a:t>Conclusion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84677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0C05A0-72E6-1C40-807A-55256F2650A5}"/>
              </a:ext>
            </a:extLst>
          </p:cNvPr>
          <p:cNvSpPr>
            <a:spLocks noGrp="1"/>
          </p:cNvSpPr>
          <p:nvPr>
            <p:ph idx="1"/>
          </p:nvPr>
        </p:nvSpPr>
        <p:spPr>
          <a:xfrm>
            <a:off x="609600" y="1441524"/>
            <a:ext cx="10972800" cy="4906889"/>
          </a:xfrm>
        </p:spPr>
        <p:txBody>
          <a:bodyPr>
            <a:normAutofit/>
          </a:bodyPr>
          <a:lstStyle/>
          <a:p>
            <a:r>
              <a:rPr lang="en-US" dirty="0"/>
              <a:t>VTK-m contour implementation is sufficiently data intensive to avoid a significant slowdown when the power limit is reduced</a:t>
            </a:r>
          </a:p>
          <a:p>
            <a:r>
              <a:rPr lang="en-US" dirty="0"/>
              <a:t>Most algorithms </a:t>
            </a:r>
            <a:r>
              <a:rPr lang="en-US" sz="2400" dirty="0"/>
              <a:t>consume low amounts of power, providing opportunities for energy/power savings (</a:t>
            </a:r>
            <a:r>
              <a:rPr lang="en-US" sz="2400" i="1" dirty="0"/>
              <a:t>e.g.</a:t>
            </a:r>
            <a:r>
              <a:rPr lang="en-US" sz="2400" dirty="0"/>
              <a:t>, data intensive)</a:t>
            </a:r>
          </a:p>
          <a:p>
            <a:r>
              <a:rPr lang="en-US" dirty="0"/>
              <a:t>Tradeoffs become more favorable with a smaller data set size per node</a:t>
            </a:r>
          </a:p>
          <a:p>
            <a:endParaRPr lang="en-US" dirty="0"/>
          </a:p>
          <a:p>
            <a:r>
              <a:rPr lang="en-US" b="1" dirty="0"/>
              <a:t>Future work</a:t>
            </a:r>
            <a:r>
              <a:rPr lang="en-US" dirty="0"/>
              <a:t>: Integrate these learnings into a power-aware runtime system, such that more informed decisions can be made about how to allocate power in an in situ workflow</a:t>
            </a:r>
          </a:p>
        </p:txBody>
      </p:sp>
      <p:sp>
        <p:nvSpPr>
          <p:cNvPr id="2" name="Title 1">
            <a:extLst>
              <a:ext uri="{FF2B5EF4-FFF2-40B4-BE49-F238E27FC236}">
                <a16:creationId xmlns:a16="http://schemas.microsoft.com/office/drawing/2014/main" id="{441F1368-3AB7-DB49-8169-618AED2A4B61}"/>
              </a:ext>
            </a:extLst>
          </p:cNvPr>
          <p:cNvSpPr>
            <a:spLocks noGrp="1"/>
          </p:cNvSpPr>
          <p:nvPr>
            <p:ph type="title"/>
          </p:nvPr>
        </p:nvSpPr>
        <p:spPr/>
        <p:txBody>
          <a:bodyPr/>
          <a:lstStyle/>
          <a:p>
            <a:r>
              <a:rPr lang="en-US" dirty="0"/>
              <a:t>Takeaways inform how visualization algorithms can adapt to imposed power limits</a:t>
            </a:r>
          </a:p>
        </p:txBody>
      </p:sp>
    </p:spTree>
    <p:extLst>
      <p:ext uri="{BB962C8B-B14F-4D97-AF65-F5344CB8AC3E}">
        <p14:creationId xmlns:p14="http://schemas.microsoft.com/office/powerpoint/2010/main" val="3149994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826DB-8198-644F-ACEF-6BEF4D6AB92F}"/>
              </a:ext>
            </a:extLst>
          </p:cNvPr>
          <p:cNvSpPr>
            <a:spLocks noGrp="1"/>
          </p:cNvSpPr>
          <p:nvPr>
            <p:ph idx="1"/>
          </p:nvPr>
        </p:nvSpPr>
        <p:spPr/>
        <p:txBody>
          <a:bodyPr/>
          <a:lstStyle/>
          <a:p>
            <a:r>
              <a:rPr lang="en-US" dirty="0"/>
              <a:t>VTK-m contour implementation is sufficiently data intensive to avoid a significant slowdown when the power limit is reduced</a:t>
            </a:r>
          </a:p>
          <a:p>
            <a:r>
              <a:rPr lang="en-US" dirty="0"/>
              <a:t>Most algorithms consume low amounts of power, providing opportunities for energy/power savings (</a:t>
            </a:r>
            <a:r>
              <a:rPr lang="en-US" i="1" dirty="0"/>
              <a:t>e.g.</a:t>
            </a:r>
            <a:r>
              <a:rPr lang="en-US" dirty="0"/>
              <a:t>, data intensive)</a:t>
            </a:r>
          </a:p>
          <a:p>
            <a:r>
              <a:rPr lang="en-US" dirty="0"/>
              <a:t>Tradeoffs become more favorable with a smaller data set size per node</a:t>
            </a:r>
          </a:p>
          <a:p>
            <a:endParaRPr lang="en-US" dirty="0"/>
          </a:p>
          <a:p>
            <a:r>
              <a:rPr lang="en-US" b="1" dirty="0"/>
              <a:t>Future work</a:t>
            </a:r>
            <a:r>
              <a:rPr lang="en-US" dirty="0"/>
              <a:t>: Integrate these learnings into a power-aware runtime system, such that more informed decisions can be made about how to allocate power in an in situ workflow</a:t>
            </a:r>
          </a:p>
        </p:txBody>
      </p:sp>
      <p:sp>
        <p:nvSpPr>
          <p:cNvPr id="3" name="Title 2">
            <a:extLst>
              <a:ext uri="{FF2B5EF4-FFF2-40B4-BE49-F238E27FC236}">
                <a16:creationId xmlns:a16="http://schemas.microsoft.com/office/drawing/2014/main" id="{E01F657B-B7C9-DB44-9B2D-460F5B4CE6F4}"/>
              </a:ext>
            </a:extLst>
          </p:cNvPr>
          <p:cNvSpPr>
            <a:spLocks noGrp="1"/>
          </p:cNvSpPr>
          <p:nvPr>
            <p:ph type="title"/>
          </p:nvPr>
        </p:nvSpPr>
        <p:spPr/>
        <p:txBody>
          <a:bodyPr/>
          <a:lstStyle/>
          <a:p>
            <a:r>
              <a:rPr lang="en-US" dirty="0"/>
              <a:t>Thank you!</a:t>
            </a:r>
          </a:p>
        </p:txBody>
      </p:sp>
      <p:sp>
        <p:nvSpPr>
          <p:cNvPr id="4" name="Rectangle 3">
            <a:extLst>
              <a:ext uri="{FF2B5EF4-FFF2-40B4-BE49-F238E27FC236}">
                <a16:creationId xmlns:a16="http://schemas.microsoft.com/office/drawing/2014/main" id="{46CA41D7-0749-F745-ADD9-C580198D420C}"/>
              </a:ext>
            </a:extLst>
          </p:cNvPr>
          <p:cNvSpPr/>
          <p:nvPr/>
        </p:nvSpPr>
        <p:spPr bwMode="auto">
          <a:xfrm>
            <a:off x="0" y="5673213"/>
            <a:ext cx="12192000" cy="675200"/>
          </a:xfrm>
          <a:prstGeom prst="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dirty="0">
                <a:solidFill>
                  <a:schemeClr val="bg1"/>
                </a:solidFill>
              </a:rPr>
              <a:t>“Power and Performance Tradeoffs for Visualization Algorithms”</a:t>
            </a:r>
          </a:p>
          <a:p>
            <a:pPr algn="ctr">
              <a:spcBef>
                <a:spcPct val="0"/>
              </a:spcBef>
            </a:pPr>
            <a:r>
              <a:rPr lang="en-US" dirty="0">
                <a:solidFill>
                  <a:schemeClr val="bg1"/>
                </a:solidFill>
              </a:rPr>
              <a:t>Stephanie (Labasan) Brink (brink2@llnl.gov)</a:t>
            </a:r>
          </a:p>
        </p:txBody>
      </p:sp>
    </p:spTree>
    <p:extLst>
      <p:ext uri="{BB962C8B-B14F-4D97-AF65-F5344CB8AC3E}">
        <p14:creationId xmlns:p14="http://schemas.microsoft.com/office/powerpoint/2010/main" val="58345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B60F8-3EC7-1141-81EB-4C90600BCFAF}"/>
              </a:ext>
            </a:extLst>
          </p:cNvPr>
          <p:cNvSpPr>
            <a:spLocks noGrp="1"/>
          </p:cNvSpPr>
          <p:nvPr>
            <p:ph type="title"/>
          </p:nvPr>
        </p:nvSpPr>
        <p:spPr/>
        <p:txBody>
          <a:bodyPr/>
          <a:lstStyle/>
          <a:p>
            <a:r>
              <a:rPr lang="en-US" dirty="0"/>
              <a:t>Current system power utilization is sub-optimal</a:t>
            </a:r>
          </a:p>
        </p:txBody>
      </p:sp>
      <p:pic>
        <p:nvPicPr>
          <p:cNvPr id="5" name="Picture 4">
            <a:extLst>
              <a:ext uri="{FF2B5EF4-FFF2-40B4-BE49-F238E27FC236}">
                <a16:creationId xmlns:a16="http://schemas.microsoft.com/office/drawing/2014/main" id="{3867BE69-7424-2343-8DCA-875974C168BA}"/>
              </a:ext>
            </a:extLst>
          </p:cNvPr>
          <p:cNvPicPr>
            <a:picLocks noChangeAspect="1"/>
          </p:cNvPicPr>
          <p:nvPr/>
        </p:nvPicPr>
        <p:blipFill>
          <a:blip r:embed="rId2"/>
          <a:stretch>
            <a:fillRect/>
          </a:stretch>
        </p:blipFill>
        <p:spPr>
          <a:xfrm>
            <a:off x="194098" y="1411616"/>
            <a:ext cx="6586708" cy="4019008"/>
          </a:xfrm>
          <a:prstGeom prst="rect">
            <a:avLst/>
          </a:prstGeom>
        </p:spPr>
      </p:pic>
      <p:sp>
        <p:nvSpPr>
          <p:cNvPr id="6" name="Rectangle 5">
            <a:extLst>
              <a:ext uri="{FF2B5EF4-FFF2-40B4-BE49-F238E27FC236}">
                <a16:creationId xmlns:a16="http://schemas.microsoft.com/office/drawing/2014/main" id="{757ADDFD-09FD-0045-8367-C1407A41E630}"/>
              </a:ext>
            </a:extLst>
          </p:cNvPr>
          <p:cNvSpPr/>
          <p:nvPr/>
        </p:nvSpPr>
        <p:spPr bwMode="auto">
          <a:xfrm>
            <a:off x="2925993" y="2280202"/>
            <a:ext cx="3358980" cy="546127"/>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7" name="Straight Arrow Connector 6">
            <a:extLst>
              <a:ext uri="{FF2B5EF4-FFF2-40B4-BE49-F238E27FC236}">
                <a16:creationId xmlns:a16="http://schemas.microsoft.com/office/drawing/2014/main" id="{427E0E70-6AC2-C44F-AF46-2D11AAE29770}"/>
              </a:ext>
            </a:extLst>
          </p:cNvPr>
          <p:cNvCxnSpPr/>
          <p:nvPr/>
        </p:nvCxnSpPr>
        <p:spPr>
          <a:xfrm flipV="1">
            <a:off x="3890193" y="3404338"/>
            <a:ext cx="0" cy="491002"/>
          </a:xfrm>
          <a:prstGeom prst="straightConnector1">
            <a:avLst/>
          </a:prstGeom>
          <a:ln w="381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3ECA234-22D3-CD43-B063-0707D8B1161F}"/>
              </a:ext>
            </a:extLst>
          </p:cNvPr>
          <p:cNvSpPr txBox="1"/>
          <p:nvPr/>
        </p:nvSpPr>
        <p:spPr>
          <a:xfrm>
            <a:off x="2925993" y="3927546"/>
            <a:ext cx="2451662" cy="369332"/>
          </a:xfrm>
          <a:prstGeom prst="rect">
            <a:avLst/>
          </a:prstGeom>
          <a:noFill/>
        </p:spPr>
        <p:txBody>
          <a:bodyPr wrap="square" rtlCol="0">
            <a:spAutoFit/>
          </a:bodyPr>
          <a:lstStyle/>
          <a:p>
            <a:r>
              <a:rPr lang="en-US" dirty="0">
                <a:solidFill>
                  <a:srgbClr val="FF0000"/>
                </a:solidFill>
              </a:rPr>
              <a:t>1.47 MW, Other codes</a:t>
            </a:r>
          </a:p>
        </p:txBody>
      </p:sp>
      <p:sp>
        <p:nvSpPr>
          <p:cNvPr id="9" name="Up-Down Arrow 8">
            <a:extLst>
              <a:ext uri="{FF2B5EF4-FFF2-40B4-BE49-F238E27FC236}">
                <a16:creationId xmlns:a16="http://schemas.microsoft.com/office/drawing/2014/main" id="{0DBCCB73-D92F-3F4E-A27C-35B32050AB6E}"/>
              </a:ext>
            </a:extLst>
          </p:cNvPr>
          <p:cNvSpPr/>
          <p:nvPr/>
        </p:nvSpPr>
        <p:spPr bwMode="auto">
          <a:xfrm>
            <a:off x="4194807" y="2231876"/>
            <a:ext cx="184873" cy="692694"/>
          </a:xfrm>
          <a:prstGeom prst="upDownArrow">
            <a:avLst/>
          </a:prstGeom>
          <a:solidFill>
            <a:srgbClr val="FF0000"/>
          </a:solidFill>
          <a:ln>
            <a:solidFill>
              <a:srgbClr val="FF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extBox 9">
            <a:extLst>
              <a:ext uri="{FF2B5EF4-FFF2-40B4-BE49-F238E27FC236}">
                <a16:creationId xmlns:a16="http://schemas.microsoft.com/office/drawing/2014/main" id="{8C492444-323C-9645-91D2-AA965B81416C}"/>
              </a:ext>
            </a:extLst>
          </p:cNvPr>
          <p:cNvSpPr txBox="1"/>
          <p:nvPr/>
        </p:nvSpPr>
        <p:spPr>
          <a:xfrm>
            <a:off x="4465875" y="2370130"/>
            <a:ext cx="1783721" cy="369332"/>
          </a:xfrm>
          <a:prstGeom prst="rect">
            <a:avLst/>
          </a:prstGeom>
          <a:noFill/>
        </p:spPr>
        <p:txBody>
          <a:bodyPr wrap="square" rtlCol="0">
            <a:spAutoFit/>
          </a:bodyPr>
          <a:lstStyle/>
          <a:p>
            <a:r>
              <a:rPr lang="en-US" dirty="0">
                <a:solidFill>
                  <a:srgbClr val="FF0000"/>
                </a:solidFill>
              </a:rPr>
              <a:t>1 MW Un-used!</a:t>
            </a:r>
          </a:p>
        </p:txBody>
      </p:sp>
      <p:sp>
        <p:nvSpPr>
          <p:cNvPr id="12" name="Content Placeholder 1">
            <a:extLst>
              <a:ext uri="{FF2B5EF4-FFF2-40B4-BE49-F238E27FC236}">
                <a16:creationId xmlns:a16="http://schemas.microsoft.com/office/drawing/2014/main" id="{A2DB88D1-3BA4-4543-A5AB-567109D62D9B}"/>
              </a:ext>
            </a:extLst>
          </p:cNvPr>
          <p:cNvSpPr txBox="1">
            <a:spLocks/>
          </p:cNvSpPr>
          <p:nvPr/>
        </p:nvSpPr>
        <p:spPr>
          <a:xfrm>
            <a:off x="4956146" y="5613020"/>
            <a:ext cx="4569979" cy="828664"/>
          </a:xfrm>
          <a:prstGeom prst="rect">
            <a:avLst/>
          </a:prstGeom>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u="sng" dirty="0"/>
              <a:t>Power capacity left on the table</a:t>
            </a:r>
            <a:r>
              <a:rPr lang="en-US" sz="2400" dirty="0"/>
              <a:t>, more science could be done</a:t>
            </a:r>
          </a:p>
        </p:txBody>
      </p:sp>
      <p:sp>
        <p:nvSpPr>
          <p:cNvPr id="13" name="Content Placeholder 1">
            <a:extLst>
              <a:ext uri="{FF2B5EF4-FFF2-40B4-BE49-F238E27FC236}">
                <a16:creationId xmlns:a16="http://schemas.microsoft.com/office/drawing/2014/main" id="{86D3D8BD-00F4-2C40-99C6-AABAADCE1051}"/>
              </a:ext>
            </a:extLst>
          </p:cNvPr>
          <p:cNvSpPr txBox="1">
            <a:spLocks/>
          </p:cNvSpPr>
          <p:nvPr/>
        </p:nvSpPr>
        <p:spPr>
          <a:xfrm>
            <a:off x="609600" y="5596668"/>
            <a:ext cx="3982948" cy="845015"/>
          </a:xfrm>
          <a:prstGeom prst="rect">
            <a:avLst/>
          </a:prstGeom>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u="sng" dirty="0"/>
              <a:t>Limits the size of the system</a:t>
            </a:r>
            <a:r>
              <a:rPr lang="en-US" sz="2400" dirty="0"/>
              <a:t>, reducing system throughput </a:t>
            </a:r>
          </a:p>
        </p:txBody>
      </p:sp>
      <p:cxnSp>
        <p:nvCxnSpPr>
          <p:cNvPr id="18" name="Straight Arrow Connector 17">
            <a:extLst>
              <a:ext uri="{FF2B5EF4-FFF2-40B4-BE49-F238E27FC236}">
                <a16:creationId xmlns:a16="http://schemas.microsoft.com/office/drawing/2014/main" id="{9386002E-B1F1-3D44-B027-5D1DA823252E}"/>
              </a:ext>
            </a:extLst>
          </p:cNvPr>
          <p:cNvCxnSpPr>
            <a:cxnSpLocks/>
          </p:cNvCxnSpPr>
          <p:nvPr/>
        </p:nvCxnSpPr>
        <p:spPr>
          <a:xfrm flipH="1">
            <a:off x="1360644" y="2523586"/>
            <a:ext cx="468163" cy="0"/>
          </a:xfrm>
          <a:prstGeom prst="straightConnector1">
            <a:avLst/>
          </a:prstGeom>
          <a:ln w="381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7F8B50C-ABA2-C04B-A539-4A9FCDB82917}"/>
              </a:ext>
            </a:extLst>
          </p:cNvPr>
          <p:cNvSpPr txBox="1"/>
          <p:nvPr/>
        </p:nvSpPr>
        <p:spPr>
          <a:xfrm>
            <a:off x="1786180" y="2354309"/>
            <a:ext cx="2201379" cy="369332"/>
          </a:xfrm>
          <a:prstGeom prst="rect">
            <a:avLst/>
          </a:prstGeom>
          <a:noFill/>
        </p:spPr>
        <p:txBody>
          <a:bodyPr wrap="square" rtlCol="0">
            <a:spAutoFit/>
          </a:bodyPr>
          <a:lstStyle/>
          <a:p>
            <a:r>
              <a:rPr lang="en-US" dirty="0">
                <a:solidFill>
                  <a:srgbClr val="FF0000"/>
                </a:solidFill>
              </a:rPr>
              <a:t>2.32 MW, </a:t>
            </a:r>
            <a:r>
              <a:rPr lang="en-US" dirty="0" err="1">
                <a:solidFill>
                  <a:srgbClr val="FF0000"/>
                </a:solidFill>
              </a:rPr>
              <a:t>Linpack</a:t>
            </a:r>
            <a:endParaRPr lang="en-US" dirty="0">
              <a:solidFill>
                <a:srgbClr val="FF0000"/>
              </a:solidFill>
            </a:endParaRPr>
          </a:p>
        </p:txBody>
      </p:sp>
      <p:pic>
        <p:nvPicPr>
          <p:cNvPr id="16" name="Picture 15">
            <a:extLst>
              <a:ext uri="{FF2B5EF4-FFF2-40B4-BE49-F238E27FC236}">
                <a16:creationId xmlns:a16="http://schemas.microsoft.com/office/drawing/2014/main" id="{447DC159-BF5F-4A41-8215-AB9246968FC4}"/>
              </a:ext>
            </a:extLst>
          </p:cNvPr>
          <p:cNvPicPr>
            <a:picLocks noChangeAspect="1"/>
          </p:cNvPicPr>
          <p:nvPr/>
        </p:nvPicPr>
        <p:blipFill>
          <a:blip r:embed="rId3"/>
          <a:stretch>
            <a:fillRect/>
          </a:stretch>
        </p:blipFill>
        <p:spPr>
          <a:xfrm>
            <a:off x="6572118" y="2467239"/>
            <a:ext cx="5391855" cy="3289946"/>
          </a:xfrm>
          <a:prstGeom prst="rect">
            <a:avLst/>
          </a:prstGeom>
        </p:spPr>
      </p:pic>
      <p:sp>
        <p:nvSpPr>
          <p:cNvPr id="21" name="TextBox 20">
            <a:extLst>
              <a:ext uri="{FF2B5EF4-FFF2-40B4-BE49-F238E27FC236}">
                <a16:creationId xmlns:a16="http://schemas.microsoft.com/office/drawing/2014/main" id="{FEC1445F-B310-B041-BEF1-B0C9B082198F}"/>
              </a:ext>
            </a:extLst>
          </p:cNvPr>
          <p:cNvSpPr txBox="1"/>
          <p:nvPr/>
        </p:nvSpPr>
        <p:spPr>
          <a:xfrm>
            <a:off x="7322898" y="1375991"/>
            <a:ext cx="3702154" cy="1015663"/>
          </a:xfrm>
          <a:prstGeom prst="rect">
            <a:avLst/>
          </a:prstGeom>
          <a:solidFill>
            <a:srgbClr val="376092"/>
          </a:solidFill>
          <a:ln>
            <a:solidFill>
              <a:srgbClr val="0F4F97"/>
            </a:solidFill>
          </a:ln>
        </p:spPr>
        <p:txBody>
          <a:bodyPr wrap="square" rtlCol="0">
            <a:spAutoFit/>
          </a:bodyPr>
          <a:lstStyle/>
          <a:p>
            <a:r>
              <a:rPr lang="en-US" sz="2000" dirty="0">
                <a:solidFill>
                  <a:schemeClr val="bg1"/>
                </a:solidFill>
              </a:rPr>
              <a:t>2.4 MW: Assumes all nodes consume peak power at the same time</a:t>
            </a:r>
          </a:p>
        </p:txBody>
      </p:sp>
      <p:cxnSp>
        <p:nvCxnSpPr>
          <p:cNvPr id="22" name="Straight Arrow Connector 21">
            <a:extLst>
              <a:ext uri="{FF2B5EF4-FFF2-40B4-BE49-F238E27FC236}">
                <a16:creationId xmlns:a16="http://schemas.microsoft.com/office/drawing/2014/main" id="{1202530A-C859-EC40-B0F7-8C1BF68D47BE}"/>
              </a:ext>
            </a:extLst>
          </p:cNvPr>
          <p:cNvCxnSpPr/>
          <p:nvPr/>
        </p:nvCxnSpPr>
        <p:spPr>
          <a:xfrm flipH="1">
            <a:off x="6503720" y="2191471"/>
            <a:ext cx="819179" cy="0"/>
          </a:xfrm>
          <a:prstGeom prst="straightConnector1">
            <a:avLst/>
          </a:prstGeom>
          <a:ln w="38100" cmpd="sng">
            <a:solidFill>
              <a:srgbClr val="376092"/>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1E32AF8-903D-D14F-B4BA-BC5153241D0F}"/>
              </a:ext>
            </a:extLst>
          </p:cNvPr>
          <p:cNvSpPr/>
          <p:nvPr/>
        </p:nvSpPr>
        <p:spPr bwMode="auto">
          <a:xfrm>
            <a:off x="8396778" y="3160353"/>
            <a:ext cx="2745355" cy="47025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9" name="Straight Arrow Connector 18">
            <a:extLst>
              <a:ext uri="{FF2B5EF4-FFF2-40B4-BE49-F238E27FC236}">
                <a16:creationId xmlns:a16="http://schemas.microsoft.com/office/drawing/2014/main" id="{B8C9CECD-01AC-754F-B8E7-9C2B0010F665}"/>
              </a:ext>
            </a:extLst>
          </p:cNvPr>
          <p:cNvCxnSpPr/>
          <p:nvPr/>
        </p:nvCxnSpPr>
        <p:spPr>
          <a:xfrm flipV="1">
            <a:off x="9264494" y="4066759"/>
            <a:ext cx="0" cy="491002"/>
          </a:xfrm>
          <a:prstGeom prst="straightConnector1">
            <a:avLst/>
          </a:prstGeom>
          <a:ln w="381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973B098-A8A9-724F-A961-54F2B0D5E34C}"/>
              </a:ext>
            </a:extLst>
          </p:cNvPr>
          <p:cNvSpPr txBox="1"/>
          <p:nvPr/>
        </p:nvSpPr>
        <p:spPr>
          <a:xfrm>
            <a:off x="8300294" y="4589967"/>
            <a:ext cx="2054439" cy="338554"/>
          </a:xfrm>
          <a:prstGeom prst="rect">
            <a:avLst/>
          </a:prstGeom>
          <a:noFill/>
        </p:spPr>
        <p:txBody>
          <a:bodyPr wrap="square" rtlCol="0">
            <a:spAutoFit/>
          </a:bodyPr>
          <a:lstStyle/>
          <a:p>
            <a:r>
              <a:rPr lang="en-US" sz="1600" dirty="0">
                <a:solidFill>
                  <a:srgbClr val="FF0000"/>
                </a:solidFill>
              </a:rPr>
              <a:t>0.83 MW, Other codes</a:t>
            </a:r>
          </a:p>
        </p:txBody>
      </p:sp>
      <p:sp>
        <p:nvSpPr>
          <p:cNvPr id="24" name="Up-Down Arrow 23">
            <a:extLst>
              <a:ext uri="{FF2B5EF4-FFF2-40B4-BE49-F238E27FC236}">
                <a16:creationId xmlns:a16="http://schemas.microsoft.com/office/drawing/2014/main" id="{A26DD74D-4988-5D44-9E98-F6EB50C411CB}"/>
              </a:ext>
            </a:extLst>
          </p:cNvPr>
          <p:cNvSpPr/>
          <p:nvPr/>
        </p:nvSpPr>
        <p:spPr bwMode="auto">
          <a:xfrm>
            <a:off x="8826073" y="3147335"/>
            <a:ext cx="184873" cy="502920"/>
          </a:xfrm>
          <a:prstGeom prst="upDownArrow">
            <a:avLst/>
          </a:prstGeom>
          <a:solidFill>
            <a:srgbClr val="FF0000"/>
          </a:solidFill>
          <a:ln>
            <a:solidFill>
              <a:srgbClr val="FF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TextBox 24">
            <a:extLst>
              <a:ext uri="{FF2B5EF4-FFF2-40B4-BE49-F238E27FC236}">
                <a16:creationId xmlns:a16="http://schemas.microsoft.com/office/drawing/2014/main" id="{0D3B177E-5407-AB4A-ACD0-10A372640CBB}"/>
              </a:ext>
            </a:extLst>
          </p:cNvPr>
          <p:cNvSpPr txBox="1"/>
          <p:nvPr/>
        </p:nvSpPr>
        <p:spPr>
          <a:xfrm>
            <a:off x="9097141" y="3285589"/>
            <a:ext cx="1783721" cy="338554"/>
          </a:xfrm>
          <a:prstGeom prst="rect">
            <a:avLst/>
          </a:prstGeom>
          <a:noFill/>
        </p:spPr>
        <p:txBody>
          <a:bodyPr wrap="square" rtlCol="0">
            <a:spAutoFit/>
          </a:bodyPr>
          <a:lstStyle/>
          <a:p>
            <a:r>
              <a:rPr lang="en-US" sz="1600" dirty="0">
                <a:solidFill>
                  <a:srgbClr val="FF0000"/>
                </a:solidFill>
              </a:rPr>
              <a:t>40% Un-used!</a:t>
            </a:r>
          </a:p>
        </p:txBody>
      </p:sp>
    </p:spTree>
    <p:extLst>
      <p:ext uri="{BB962C8B-B14F-4D97-AF65-F5344CB8AC3E}">
        <p14:creationId xmlns:p14="http://schemas.microsoft.com/office/powerpoint/2010/main" val="220450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3" grpId="0"/>
      <p:bldP spid="24"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410E0D8-5531-0449-9B4A-EC4634C9112B}"/>
              </a:ext>
            </a:extLst>
          </p:cNvPr>
          <p:cNvSpPr>
            <a:spLocks noGrp="1"/>
          </p:cNvSpPr>
          <p:nvPr>
            <p:ph idx="1"/>
          </p:nvPr>
        </p:nvSpPr>
        <p:spPr/>
        <p:txBody>
          <a:bodyPr>
            <a:normAutofit/>
          </a:bodyPr>
          <a:lstStyle/>
          <a:p>
            <a:r>
              <a:rPr lang="en-US" dirty="0"/>
              <a:t>Power becoming an increasingly scarce resource</a:t>
            </a:r>
          </a:p>
          <a:p>
            <a:pPr lvl="1"/>
            <a:r>
              <a:rPr lang="en-US" sz="2400" dirty="0"/>
              <a:t>Expensive cost </a:t>
            </a:r>
          </a:p>
          <a:p>
            <a:pPr lvl="1"/>
            <a:r>
              <a:rPr lang="en-US" sz="2400" dirty="0"/>
              <a:t>Limitations enforced by supercomputer facilities</a:t>
            </a:r>
          </a:p>
          <a:p>
            <a:pPr marL="342900" lvl="1" indent="0">
              <a:buNone/>
            </a:pPr>
            <a:endParaRPr lang="en-US" sz="2400" dirty="0"/>
          </a:p>
          <a:p>
            <a:r>
              <a:rPr lang="en-US" dirty="0"/>
              <a:t>Target is 20-40 MW system power usage for 1 Exaflop</a:t>
            </a:r>
          </a:p>
          <a:p>
            <a:pPr lvl="1"/>
            <a:r>
              <a:rPr lang="en-US" sz="2400" dirty="0"/>
              <a:t>Need to maximize limited power resources</a:t>
            </a:r>
          </a:p>
          <a:p>
            <a:pPr lvl="1"/>
            <a:endParaRPr lang="en-US" sz="2400" dirty="0"/>
          </a:p>
          <a:p>
            <a:r>
              <a:rPr lang="en-US" b="1" dirty="0"/>
              <a:t>Key Premise</a:t>
            </a:r>
            <a:r>
              <a:rPr lang="en-US" dirty="0"/>
              <a:t>: To meet power consumption goals at </a:t>
            </a:r>
            <a:r>
              <a:rPr lang="en-US" dirty="0" err="1"/>
              <a:t>exascale</a:t>
            </a:r>
            <a:r>
              <a:rPr lang="en-US" dirty="0"/>
              <a:t>, need to innovate power-efficient techniques not only in hardware, </a:t>
            </a:r>
            <a:r>
              <a:rPr lang="en-US" u="sng" dirty="0"/>
              <a:t>but also in software</a:t>
            </a:r>
          </a:p>
          <a:p>
            <a:endParaRPr lang="en-US" dirty="0"/>
          </a:p>
        </p:txBody>
      </p:sp>
      <p:sp>
        <p:nvSpPr>
          <p:cNvPr id="4" name="Title 3">
            <a:extLst>
              <a:ext uri="{FF2B5EF4-FFF2-40B4-BE49-F238E27FC236}">
                <a16:creationId xmlns:a16="http://schemas.microsoft.com/office/drawing/2014/main" id="{6C12E34F-EC44-E049-8DD2-B02D0837490C}"/>
              </a:ext>
            </a:extLst>
          </p:cNvPr>
          <p:cNvSpPr>
            <a:spLocks noGrp="1"/>
          </p:cNvSpPr>
          <p:nvPr>
            <p:ph type="title"/>
          </p:nvPr>
        </p:nvSpPr>
        <p:spPr/>
        <p:txBody>
          <a:bodyPr/>
          <a:lstStyle/>
          <a:p>
            <a:r>
              <a:rPr lang="en-US" dirty="0"/>
              <a:t>Total system power usage and costs are rising</a:t>
            </a:r>
          </a:p>
        </p:txBody>
      </p:sp>
    </p:spTree>
    <p:extLst>
      <p:ext uri="{BB962C8B-B14F-4D97-AF65-F5344CB8AC3E}">
        <p14:creationId xmlns:p14="http://schemas.microsoft.com/office/powerpoint/2010/main" val="41492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ADF8A0-1A0E-F644-9EC8-5842577C9867}"/>
              </a:ext>
            </a:extLst>
          </p:cNvPr>
          <p:cNvSpPr>
            <a:spLocks noGrp="1"/>
          </p:cNvSpPr>
          <p:nvPr>
            <p:ph idx="1"/>
          </p:nvPr>
        </p:nvSpPr>
        <p:spPr/>
        <p:txBody>
          <a:bodyPr>
            <a:normAutofit/>
          </a:bodyPr>
          <a:lstStyle/>
          <a:p>
            <a:pPr marL="57150" indent="0">
              <a:buNone/>
            </a:pPr>
            <a:r>
              <a:rPr lang="en-US" u="sng" dirty="0"/>
              <a:t>Traditional</a:t>
            </a:r>
          </a:p>
          <a:p>
            <a:r>
              <a:rPr lang="en-US" dirty="0"/>
              <a:t>All nodes can run at peak power simultaneously</a:t>
            </a:r>
          </a:p>
          <a:p>
            <a:pPr marL="57150" indent="0">
              <a:buNone/>
            </a:pPr>
            <a:r>
              <a:rPr lang="en-US" u="sng" dirty="0"/>
              <a:t>Overprovisioning</a:t>
            </a:r>
          </a:p>
          <a:p>
            <a:r>
              <a:rPr lang="en-US" dirty="0"/>
              <a:t>Increase compute capacity by adding more nodes</a:t>
            </a:r>
          </a:p>
          <a:p>
            <a:pPr lvl="1"/>
            <a:r>
              <a:rPr lang="en-US" sz="2400" dirty="0"/>
              <a:t>Not all nodes can run at max power simultaneously</a:t>
            </a:r>
          </a:p>
          <a:p>
            <a:r>
              <a:rPr lang="en-US" dirty="0"/>
              <a:t>Limit power usage per node</a:t>
            </a:r>
          </a:p>
          <a:p>
            <a:pPr lvl="1"/>
            <a:r>
              <a:rPr lang="en-US" sz="2400" dirty="0"/>
              <a:t>Example: 2X nodes, each running at 1/2 power </a:t>
            </a:r>
            <a:r>
              <a:rPr lang="en-US" sz="2400" dirty="0">
                <a:sym typeface="Wingdings" pitchFamily="2" charset="2"/>
              </a:rPr>
              <a:t></a:t>
            </a:r>
            <a:r>
              <a:rPr lang="en-US" sz="2400" dirty="0"/>
              <a:t> benefits common use case</a:t>
            </a:r>
          </a:p>
        </p:txBody>
      </p:sp>
      <p:sp>
        <p:nvSpPr>
          <p:cNvPr id="3" name="Title 2">
            <a:extLst>
              <a:ext uri="{FF2B5EF4-FFF2-40B4-BE49-F238E27FC236}">
                <a16:creationId xmlns:a16="http://schemas.microsoft.com/office/drawing/2014/main" id="{6EE07D06-5810-E54D-8E69-535291287051}"/>
              </a:ext>
            </a:extLst>
          </p:cNvPr>
          <p:cNvSpPr>
            <a:spLocks noGrp="1"/>
          </p:cNvSpPr>
          <p:nvPr>
            <p:ph type="title"/>
          </p:nvPr>
        </p:nvSpPr>
        <p:spPr/>
        <p:txBody>
          <a:bodyPr/>
          <a:lstStyle/>
          <a:p>
            <a:r>
              <a:rPr lang="en-US" dirty="0"/>
              <a:t>Improve utilization of power resources with </a:t>
            </a:r>
            <a:r>
              <a:rPr lang="en-US" i="1" dirty="0"/>
              <a:t>overprovisioning</a:t>
            </a:r>
          </a:p>
        </p:txBody>
      </p:sp>
      <p:sp>
        <p:nvSpPr>
          <p:cNvPr id="5" name="Rounded Rectangle 4">
            <a:extLst>
              <a:ext uri="{FF2B5EF4-FFF2-40B4-BE49-F238E27FC236}">
                <a16:creationId xmlns:a16="http://schemas.microsoft.com/office/drawing/2014/main" id="{BB67FA95-C8FC-6543-9314-33C253D2C13A}"/>
              </a:ext>
            </a:extLst>
          </p:cNvPr>
          <p:cNvSpPr/>
          <p:nvPr/>
        </p:nvSpPr>
        <p:spPr bwMode="auto">
          <a:xfrm>
            <a:off x="887765" y="5150497"/>
            <a:ext cx="10416469" cy="1037153"/>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r>
              <a:rPr lang="en-US" sz="2800" dirty="0">
                <a:solidFill>
                  <a:schemeClr val="bg1"/>
                </a:solidFill>
              </a:rPr>
              <a:t>For overprovisioning to be effective, all aspects of the HPC ecosystem (including visualization!) must be reconsidered with power in mind.</a:t>
            </a:r>
          </a:p>
        </p:txBody>
      </p:sp>
    </p:spTree>
    <p:extLst>
      <p:ext uri="{BB962C8B-B14F-4D97-AF65-F5344CB8AC3E}">
        <p14:creationId xmlns:p14="http://schemas.microsoft.com/office/powerpoint/2010/main" val="28707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B6D53-9371-D841-ABF8-E6A9BEEA36BC}"/>
              </a:ext>
            </a:extLst>
          </p:cNvPr>
          <p:cNvSpPr>
            <a:spLocks noGrp="1"/>
          </p:cNvSpPr>
          <p:nvPr>
            <p:ph type="title"/>
          </p:nvPr>
        </p:nvSpPr>
        <p:spPr/>
        <p:txBody>
          <a:bodyPr/>
          <a:lstStyle/>
          <a:p>
            <a:r>
              <a:rPr lang="en-US" dirty="0"/>
              <a:t>Limit power usage with hard power limits</a:t>
            </a:r>
          </a:p>
        </p:txBody>
      </p:sp>
      <p:sp>
        <p:nvSpPr>
          <p:cNvPr id="2" name="Content Placeholder 1">
            <a:extLst>
              <a:ext uri="{FF2B5EF4-FFF2-40B4-BE49-F238E27FC236}">
                <a16:creationId xmlns:a16="http://schemas.microsoft.com/office/drawing/2014/main" id="{6E67D97B-D086-A245-826D-0852740E1AF4}"/>
              </a:ext>
            </a:extLst>
          </p:cNvPr>
          <p:cNvSpPr>
            <a:spLocks noGrp="1"/>
          </p:cNvSpPr>
          <p:nvPr>
            <p:ph idx="1"/>
          </p:nvPr>
        </p:nvSpPr>
        <p:spPr/>
        <p:txBody>
          <a:bodyPr>
            <a:normAutofit/>
          </a:bodyPr>
          <a:lstStyle/>
          <a:p>
            <a:r>
              <a:rPr lang="en-US" b="1" dirty="0"/>
              <a:t>Outcome</a:t>
            </a:r>
            <a:r>
              <a:rPr lang="en-US" dirty="0"/>
              <a:t>: Takes longer to run, but uses less power</a:t>
            </a:r>
          </a:p>
          <a:p>
            <a:r>
              <a:rPr lang="en-US" b="1" dirty="0"/>
              <a:t>Why</a:t>
            </a:r>
            <a:r>
              <a:rPr lang="en-US" dirty="0"/>
              <a:t>: Non-linear relationship between power and CPU frequency</a:t>
            </a:r>
          </a:p>
          <a:p>
            <a:pPr lvl="1"/>
            <a:r>
              <a:rPr lang="en-US" sz="2400" dirty="0"/>
              <a:t>Lower CPU frequency results in less power usage </a:t>
            </a:r>
          </a:p>
          <a:p>
            <a:pPr lvl="1"/>
            <a:r>
              <a:rPr lang="en-US" sz="2400" dirty="0"/>
              <a:t>But, subcomponents still consume power at the same rate</a:t>
            </a:r>
          </a:p>
          <a:p>
            <a:r>
              <a:rPr lang="en-US" dirty="0"/>
              <a:t>Application behavior under power limits varies</a:t>
            </a:r>
          </a:p>
        </p:txBody>
      </p:sp>
      <p:sp>
        <p:nvSpPr>
          <p:cNvPr id="4" name="TextBox 3">
            <a:extLst>
              <a:ext uri="{FF2B5EF4-FFF2-40B4-BE49-F238E27FC236}">
                <a16:creationId xmlns:a16="http://schemas.microsoft.com/office/drawing/2014/main" id="{19F8880D-15E7-8146-8507-31E364C0FDDC}"/>
              </a:ext>
            </a:extLst>
          </p:cNvPr>
          <p:cNvSpPr txBox="1"/>
          <p:nvPr/>
        </p:nvSpPr>
        <p:spPr>
          <a:xfrm>
            <a:off x="9716279" y="2350811"/>
            <a:ext cx="562708" cy="400110"/>
          </a:xfrm>
          <a:prstGeom prst="rect">
            <a:avLst/>
          </a:prstGeom>
          <a:noFill/>
        </p:spPr>
        <p:txBody>
          <a:bodyPr wrap="square" rtlCol="0">
            <a:spAutoFit/>
          </a:bodyPr>
          <a:lstStyle/>
          <a:p>
            <a:r>
              <a:rPr lang="en-US" sz="2000" dirty="0">
                <a:solidFill>
                  <a:srgbClr val="FF0000"/>
                </a:solidFill>
              </a:rPr>
              <a:t>2X</a:t>
            </a:r>
            <a:endParaRPr lang="en-US" dirty="0">
              <a:solidFill>
                <a:srgbClr val="FF0000"/>
              </a:solidFill>
            </a:endParaRPr>
          </a:p>
        </p:txBody>
      </p:sp>
      <p:sp>
        <p:nvSpPr>
          <p:cNvPr id="10" name="TextBox 9">
            <a:extLst>
              <a:ext uri="{FF2B5EF4-FFF2-40B4-BE49-F238E27FC236}">
                <a16:creationId xmlns:a16="http://schemas.microsoft.com/office/drawing/2014/main" id="{942D167B-AF85-EC40-A615-DB09F4EDEADE}"/>
              </a:ext>
            </a:extLst>
          </p:cNvPr>
          <p:cNvSpPr txBox="1"/>
          <p:nvPr/>
        </p:nvSpPr>
        <p:spPr>
          <a:xfrm>
            <a:off x="9361844" y="1753506"/>
            <a:ext cx="562708" cy="400110"/>
          </a:xfrm>
          <a:prstGeom prst="rect">
            <a:avLst/>
          </a:prstGeom>
          <a:noFill/>
        </p:spPr>
        <p:txBody>
          <a:bodyPr wrap="square" rtlCol="0">
            <a:spAutoFit/>
          </a:bodyPr>
          <a:lstStyle/>
          <a:p>
            <a:r>
              <a:rPr lang="en-US" sz="2000" dirty="0"/>
              <a:t>2X</a:t>
            </a:r>
            <a:endParaRPr lang="en-US" dirty="0"/>
          </a:p>
        </p:txBody>
      </p:sp>
      <p:sp>
        <p:nvSpPr>
          <p:cNvPr id="11" name="TextBox 10">
            <a:extLst>
              <a:ext uri="{FF2B5EF4-FFF2-40B4-BE49-F238E27FC236}">
                <a16:creationId xmlns:a16="http://schemas.microsoft.com/office/drawing/2014/main" id="{51938A57-08A2-584C-8148-4F8E2090ABDF}"/>
              </a:ext>
            </a:extLst>
          </p:cNvPr>
          <p:cNvSpPr txBox="1"/>
          <p:nvPr/>
        </p:nvSpPr>
        <p:spPr>
          <a:xfrm>
            <a:off x="9550421" y="3106641"/>
            <a:ext cx="694214" cy="400110"/>
          </a:xfrm>
          <a:prstGeom prst="rect">
            <a:avLst/>
          </a:prstGeom>
          <a:noFill/>
        </p:spPr>
        <p:txBody>
          <a:bodyPr wrap="square" rtlCol="0">
            <a:spAutoFit/>
          </a:bodyPr>
          <a:lstStyle/>
          <a:p>
            <a:r>
              <a:rPr lang="en-US" sz="2000" dirty="0">
                <a:solidFill>
                  <a:srgbClr val="00FF00"/>
                </a:solidFill>
              </a:rPr>
              <a:t>1.4X</a:t>
            </a:r>
            <a:endParaRPr lang="en-US" dirty="0">
              <a:solidFill>
                <a:srgbClr val="00FF00"/>
              </a:solidFill>
            </a:endParaRPr>
          </a:p>
        </p:txBody>
      </p:sp>
      <p:sp>
        <p:nvSpPr>
          <p:cNvPr id="12" name="TextBox 11">
            <a:extLst>
              <a:ext uri="{FF2B5EF4-FFF2-40B4-BE49-F238E27FC236}">
                <a16:creationId xmlns:a16="http://schemas.microsoft.com/office/drawing/2014/main" id="{E7F26C4E-29DC-CF44-B130-DAA249F7B81B}"/>
              </a:ext>
            </a:extLst>
          </p:cNvPr>
          <p:cNvSpPr txBox="1"/>
          <p:nvPr/>
        </p:nvSpPr>
        <p:spPr>
          <a:xfrm>
            <a:off x="9699473" y="4262582"/>
            <a:ext cx="450159" cy="400110"/>
          </a:xfrm>
          <a:prstGeom prst="rect">
            <a:avLst/>
          </a:prstGeom>
          <a:noFill/>
        </p:spPr>
        <p:txBody>
          <a:bodyPr wrap="square" rtlCol="0">
            <a:spAutoFit/>
          </a:bodyPr>
          <a:lstStyle/>
          <a:p>
            <a:r>
              <a:rPr lang="en-US" sz="2000" dirty="0">
                <a:solidFill>
                  <a:srgbClr val="0600FF"/>
                </a:solidFill>
              </a:rPr>
              <a:t>1X</a:t>
            </a:r>
            <a:endParaRPr lang="en-US" dirty="0">
              <a:solidFill>
                <a:srgbClr val="0600FF"/>
              </a:solidFill>
            </a:endParaRPr>
          </a:p>
        </p:txBody>
      </p:sp>
      <p:pic>
        <p:nvPicPr>
          <p:cNvPr id="13" name="Picture 12">
            <a:extLst>
              <a:ext uri="{FF2B5EF4-FFF2-40B4-BE49-F238E27FC236}">
                <a16:creationId xmlns:a16="http://schemas.microsoft.com/office/drawing/2014/main" id="{EAA24A9A-7C18-1E40-B2BA-A8CF8A405A84}"/>
              </a:ext>
            </a:extLst>
          </p:cNvPr>
          <p:cNvPicPr>
            <a:picLocks noChangeAspect="1"/>
          </p:cNvPicPr>
          <p:nvPr/>
        </p:nvPicPr>
        <p:blipFill rotWithShape="1">
          <a:blip r:embed="rId3"/>
          <a:srcRect l="430" t="844" b="-1"/>
          <a:stretch/>
        </p:blipFill>
        <p:spPr>
          <a:xfrm>
            <a:off x="6016486" y="1467394"/>
            <a:ext cx="5565913" cy="3610117"/>
          </a:xfrm>
          <a:prstGeom prst="rect">
            <a:avLst/>
          </a:prstGeom>
          <a:solidFill>
            <a:schemeClr val="bg1"/>
          </a:solidFill>
        </p:spPr>
      </p:pic>
      <p:sp>
        <p:nvSpPr>
          <p:cNvPr id="8" name="TextBox 7">
            <a:extLst>
              <a:ext uri="{FF2B5EF4-FFF2-40B4-BE49-F238E27FC236}">
                <a16:creationId xmlns:a16="http://schemas.microsoft.com/office/drawing/2014/main" id="{973411CF-8741-F746-B1DD-4E012827C44C}"/>
              </a:ext>
            </a:extLst>
          </p:cNvPr>
          <p:cNvSpPr txBox="1"/>
          <p:nvPr/>
        </p:nvSpPr>
        <p:spPr>
          <a:xfrm>
            <a:off x="7015560" y="3793948"/>
            <a:ext cx="1516257" cy="338554"/>
          </a:xfrm>
          <a:prstGeom prst="rect">
            <a:avLst/>
          </a:prstGeom>
          <a:solidFill>
            <a:srgbClr val="F6FAEB"/>
          </a:solidFill>
        </p:spPr>
        <p:txBody>
          <a:bodyPr wrap="square" rtlCol="0" anchor="ctr">
            <a:spAutoFit/>
          </a:bodyPr>
          <a:lstStyle/>
          <a:p>
            <a:r>
              <a:rPr lang="en-US" sz="1600" u="sng" dirty="0"/>
              <a:t>Memory-bound</a:t>
            </a:r>
          </a:p>
        </p:txBody>
      </p:sp>
      <p:sp>
        <p:nvSpPr>
          <p:cNvPr id="7" name="TextBox 6">
            <a:extLst>
              <a:ext uri="{FF2B5EF4-FFF2-40B4-BE49-F238E27FC236}">
                <a16:creationId xmlns:a16="http://schemas.microsoft.com/office/drawing/2014/main" id="{CD3550A2-87AD-E54D-829C-67528DB09154}"/>
              </a:ext>
            </a:extLst>
          </p:cNvPr>
          <p:cNvSpPr txBox="1"/>
          <p:nvPr/>
        </p:nvSpPr>
        <p:spPr>
          <a:xfrm>
            <a:off x="7341747" y="1815062"/>
            <a:ext cx="1715784" cy="338554"/>
          </a:xfrm>
          <a:prstGeom prst="rect">
            <a:avLst/>
          </a:prstGeom>
          <a:solidFill>
            <a:srgbClr val="F6FAEB"/>
          </a:solidFill>
        </p:spPr>
        <p:txBody>
          <a:bodyPr wrap="square" rtlCol="0" anchor="ctr">
            <a:spAutoFit/>
          </a:bodyPr>
          <a:lstStyle/>
          <a:p>
            <a:r>
              <a:rPr lang="en-US" sz="1600" u="sng" dirty="0"/>
              <a:t>Compute-bound</a:t>
            </a:r>
          </a:p>
        </p:txBody>
      </p:sp>
    </p:spTree>
    <p:extLst>
      <p:ext uri="{BB962C8B-B14F-4D97-AF65-F5344CB8AC3E}">
        <p14:creationId xmlns:p14="http://schemas.microsoft.com/office/powerpoint/2010/main" val="2207832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4F0C8E-EFB4-D748-B50A-B2DC320AA5BC}"/>
              </a:ext>
            </a:extLst>
          </p:cNvPr>
          <p:cNvSpPr>
            <a:spLocks noGrp="1"/>
          </p:cNvSpPr>
          <p:nvPr>
            <p:ph idx="1"/>
          </p:nvPr>
        </p:nvSpPr>
        <p:spPr/>
        <p:txBody>
          <a:bodyPr>
            <a:normAutofit/>
          </a:bodyPr>
          <a:lstStyle/>
          <a:p>
            <a:r>
              <a:rPr lang="en-US" dirty="0"/>
              <a:t>Central manager coordinating power allocations across system</a:t>
            </a:r>
          </a:p>
          <a:p>
            <a:pPr lvl="1"/>
            <a:r>
              <a:rPr lang="en-US" sz="2400" dirty="0"/>
              <a:t>Given a power constraint, adjust application accordingly</a:t>
            </a:r>
          </a:p>
          <a:p>
            <a:pPr marL="342900" lvl="1" indent="0">
              <a:buNone/>
            </a:pPr>
            <a:endParaRPr lang="en-US" sz="2400" dirty="0"/>
          </a:p>
          <a:p>
            <a:r>
              <a:rPr lang="en-US" dirty="0"/>
              <a:t>We are moving towards a workflow where the visualization and analysis are concurrently running with the simulation (</a:t>
            </a:r>
            <a:r>
              <a:rPr lang="en-US" i="1" dirty="0"/>
              <a:t>i.e.</a:t>
            </a:r>
            <a:r>
              <a:rPr lang="en-US" dirty="0"/>
              <a:t>, in situ)</a:t>
            </a:r>
          </a:p>
          <a:p>
            <a:endParaRPr lang="en-US" b="1" dirty="0"/>
          </a:p>
          <a:p>
            <a:r>
              <a:rPr lang="en-US" b="1" dirty="0"/>
              <a:t>This study</a:t>
            </a:r>
            <a:r>
              <a:rPr lang="en-US" dirty="0"/>
              <a:t>: Visualization component under a power limit</a:t>
            </a:r>
          </a:p>
          <a:p>
            <a:endParaRPr lang="en-US" b="1" dirty="0"/>
          </a:p>
        </p:txBody>
      </p:sp>
      <p:sp>
        <p:nvSpPr>
          <p:cNvPr id="3" name="Title 2">
            <a:extLst>
              <a:ext uri="{FF2B5EF4-FFF2-40B4-BE49-F238E27FC236}">
                <a16:creationId xmlns:a16="http://schemas.microsoft.com/office/drawing/2014/main" id="{733573C0-D0D9-2943-8E72-B84B18BB20AD}"/>
              </a:ext>
            </a:extLst>
          </p:cNvPr>
          <p:cNvSpPr>
            <a:spLocks noGrp="1"/>
          </p:cNvSpPr>
          <p:nvPr>
            <p:ph type="title"/>
          </p:nvPr>
        </p:nvSpPr>
        <p:spPr/>
        <p:txBody>
          <a:bodyPr/>
          <a:lstStyle/>
          <a:p>
            <a:r>
              <a:rPr lang="en-US" dirty="0"/>
              <a:t>In a power-constrained environment, performance of visualization routines will be affected</a:t>
            </a:r>
          </a:p>
        </p:txBody>
      </p:sp>
    </p:spTree>
    <p:extLst>
      <p:ext uri="{BB962C8B-B14F-4D97-AF65-F5344CB8AC3E}">
        <p14:creationId xmlns:p14="http://schemas.microsoft.com/office/powerpoint/2010/main" val="427703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t>Motivation</a:t>
            </a:r>
          </a:p>
          <a:p>
            <a:pPr lvl="1"/>
            <a:r>
              <a:rPr lang="en-US" sz="2400" dirty="0">
                <a:solidFill>
                  <a:schemeClr val="bg1">
                    <a:lumMod val="75000"/>
                  </a:schemeClr>
                </a:solidFill>
              </a:rPr>
              <a:t>Power/Overprovisioning</a:t>
            </a:r>
          </a:p>
          <a:p>
            <a:pPr lvl="1"/>
            <a:r>
              <a:rPr lang="en-US" sz="2400" dirty="0"/>
              <a:t>Why Visualization?</a:t>
            </a:r>
          </a:p>
          <a:p>
            <a:pPr lvl="1"/>
            <a:r>
              <a:rPr lang="en-US" sz="2400" dirty="0">
                <a:solidFill>
                  <a:schemeClr val="bg1">
                    <a:lumMod val="75000"/>
                  </a:schemeClr>
                </a:solidFill>
              </a:rPr>
              <a:t>Overprovisioning and Visualization</a:t>
            </a:r>
          </a:p>
          <a:p>
            <a:r>
              <a:rPr lang="en-US" dirty="0">
                <a:solidFill>
                  <a:schemeClr val="bg1">
                    <a:lumMod val="75000"/>
                  </a:schemeClr>
                </a:solidFill>
              </a:rPr>
              <a:t>Experimental Overview</a:t>
            </a:r>
          </a:p>
          <a:p>
            <a:r>
              <a:rPr lang="en-US" dirty="0">
                <a:solidFill>
                  <a:schemeClr val="bg1">
                    <a:lumMod val="75000"/>
                  </a:schemeClr>
                </a:solidFill>
              </a:rPr>
              <a:t>Results</a:t>
            </a:r>
          </a:p>
          <a:p>
            <a:r>
              <a:rPr lang="en-US" dirty="0">
                <a:solidFill>
                  <a:schemeClr val="bg1">
                    <a:lumMod val="75000"/>
                  </a:schemeClr>
                </a:solidFill>
              </a:rPr>
              <a:t>Conclusion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650370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7F5D5172-1F7E-D846-A9E1-BEAB071B2E53}" vid="{90A3A679-CD9F-E24F-8E06-2B776B3EE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20839</TotalTime>
  <Words>2150</Words>
  <Application>Microsoft Macintosh PowerPoint</Application>
  <PresentationFormat>Widescreen</PresentationFormat>
  <Paragraphs>361</Paragraphs>
  <Slides>34</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vt:lpstr>
      <vt:lpstr>Lucida Grande</vt:lpstr>
      <vt:lpstr>Open Sans</vt:lpstr>
      <vt:lpstr>Wingdings</vt:lpstr>
      <vt:lpstr>Wingdings 2</vt:lpstr>
      <vt:lpstr>2015_PPT_UNC_V7.06 (1)</vt:lpstr>
      <vt:lpstr>Power and Performance Tradeoffs for Visualization Algorithms</vt:lpstr>
      <vt:lpstr>Our study is at the intersection of overprovisioning and visualization</vt:lpstr>
      <vt:lpstr>Outline</vt:lpstr>
      <vt:lpstr>Current system power utilization is sub-optimal</vt:lpstr>
      <vt:lpstr>Total system power usage and costs are rising</vt:lpstr>
      <vt:lpstr>Improve utilization of power resources with overprovisioning</vt:lpstr>
      <vt:lpstr>Limit power usage with hard power limits</vt:lpstr>
      <vt:lpstr>In a power-constrained environment, performance of visualization routines will be affected</vt:lpstr>
      <vt:lpstr>Outline</vt:lpstr>
      <vt:lpstr>Why visualization?</vt:lpstr>
      <vt:lpstr>#1: Visualization is important for understanding scientific simulation data</vt:lpstr>
      <vt:lpstr>#2: Visualization will share resources with the simulation</vt:lpstr>
      <vt:lpstr>Outline</vt:lpstr>
      <vt:lpstr>Overprovisioning and visualization merits special attention</vt:lpstr>
      <vt:lpstr>Hundreds of visualization algorithms, not practical to optimize each individually</vt:lpstr>
      <vt:lpstr>Overprovisioning and visualization merits special attention</vt:lpstr>
      <vt:lpstr>Outline</vt:lpstr>
      <vt:lpstr>Study Factors</vt:lpstr>
      <vt:lpstr>Study Factors</vt:lpstr>
      <vt:lpstr>Study Factors</vt:lpstr>
      <vt:lpstr>Methodology</vt:lpstr>
      <vt:lpstr>Outline</vt:lpstr>
      <vt:lpstr>Phase 1 Results: Vary Processor-Level Power Limit</vt:lpstr>
      <vt:lpstr>Changes for Phase 2</vt:lpstr>
      <vt:lpstr>Phase 2 Results: Vary Visualization Algorithm</vt:lpstr>
      <vt:lpstr>(cont’d) Phase 2 Results: Comparing power opportunity and power sensitive algorithms </vt:lpstr>
      <vt:lpstr>(cont’d) Phase 2 Results: Power opportunity algorithms are data intensive, while power sensitive algorithms are compute intensive</vt:lpstr>
      <vt:lpstr>(cont’d) Phase 2 Results: Power opportunity algorithms are data intensive, while power sensitive algorithms are compute intensive</vt:lpstr>
      <vt:lpstr>Changes for Phase 3</vt:lpstr>
      <vt:lpstr>Phase 3 Results: Vary Data Set Size</vt:lpstr>
      <vt:lpstr>Outline</vt:lpstr>
      <vt:lpstr>Takeaways inform how visualization algorithms can adapt to imposed power limits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Brink, Stephanie</cp:lastModifiedBy>
  <cp:revision>2804</cp:revision>
  <cp:lastPrinted>2018-03-02T18:21:35Z</cp:lastPrinted>
  <dcterms:created xsi:type="dcterms:W3CDTF">2018-08-02T19:55:10Z</dcterms:created>
  <dcterms:modified xsi:type="dcterms:W3CDTF">2019-05-20T21:56:17Z</dcterms:modified>
</cp:coreProperties>
</file>